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7" r:id="rId4"/>
    <p:sldId id="266" r:id="rId5"/>
    <p:sldId id="259" r:id="rId6"/>
    <p:sldId id="260" r:id="rId7"/>
    <p:sldId id="265" r:id="rId8"/>
    <p:sldId id="268" r:id="rId9"/>
    <p:sldId id="270" r:id="rId10"/>
    <p:sldId id="271" r:id="rId11"/>
    <p:sldId id="261" r:id="rId12"/>
    <p:sldId id="272" r:id="rId13"/>
  </p:sldIdLst>
  <p:sldSz cx="18288000" cy="10287000"/>
  <p:notesSz cx="6858000" cy="9144000"/>
  <p:embeddedFontLst>
    <p:embeddedFont>
      <p:font typeface="Cooper BT Light" panose="020B0604020202020204" charset="0"/>
      <p:regular r:id="rId14"/>
    </p:embeddedFont>
    <p:embeddedFont>
      <p:font typeface="Cooper BT Medium" panose="020B0604020202020204" charset="0"/>
      <p:regular r:id="rId15"/>
    </p:embeddedFont>
    <p:embeddedFont>
      <p:font typeface="TT Interphases" panose="020B0604020202020204" charset="0"/>
      <p:regular r:id="rId16"/>
    </p:embeddedFont>
    <p:embeddedFont>
      <p:font typeface="TT Interphases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jpeg>
</file>

<file path=ppt/media/image24.jpeg>
</file>

<file path=ppt/media/image25.jpeg>
</file>

<file path=ppt/media/image26.png>
</file>

<file path=ppt/media/image27.svg>
</file>

<file path=ppt/media/image28.png>
</file>

<file path=ppt/media/image29.svg>
</file>

<file path=ppt/media/image3.png>
</file>

<file path=ppt/media/image30.jpeg>
</file>

<file path=ppt/media/image31.jpg>
</file>

<file path=ppt/media/image32.png>
</file>

<file path=ppt/media/image33.svg>
</file>

<file path=ppt/media/image4.png>
</file>

<file path=ppt/media/image5.sv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openxmlformats.org/officeDocument/2006/relationships/image" Target="../media/image27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2.jpg"/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12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jp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3.png"/><Relationship Id="rId5" Type="http://schemas.openxmlformats.org/officeDocument/2006/relationships/image" Target="../media/image1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7" Type="http://schemas.openxmlformats.org/officeDocument/2006/relationships/image" Target="../media/image3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openxmlformats.org/officeDocument/2006/relationships/image" Target="../media/image2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1.jp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openxmlformats.org/officeDocument/2006/relationships/image" Target="../media/image2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openxmlformats.org/officeDocument/2006/relationships/image" Target="../media/image2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8267700" cy="10287000"/>
            <a:chOff x="0" y="0"/>
            <a:chExt cx="217750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77501" cy="2709333"/>
            </a:xfrm>
            <a:custGeom>
              <a:avLst/>
              <a:gdLst/>
              <a:ahLst/>
              <a:cxnLst/>
              <a:rect l="l" t="t" r="r" b="b"/>
              <a:pathLst>
                <a:path w="2177501" h="2709333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BF2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296400" y="838200"/>
            <a:ext cx="8324850" cy="4492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499"/>
              </a:lnSpc>
            </a:pPr>
            <a:r>
              <a:rPr lang="en-US" sz="11499" spc="-229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Cameroon’s Music Export Barrier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296400" y="8724859"/>
            <a:ext cx="8324850" cy="895391"/>
            <a:chOff x="0" y="0"/>
            <a:chExt cx="11099800" cy="1193854"/>
          </a:xfrm>
        </p:grpSpPr>
        <p:sp>
          <p:nvSpPr>
            <p:cNvPr id="9" name="TextBox 9"/>
            <p:cNvSpPr txBox="1"/>
            <p:nvPr/>
          </p:nvSpPr>
          <p:spPr>
            <a:xfrm>
              <a:off x="0" y="659184"/>
              <a:ext cx="11099800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Tayuh</a:t>
              </a:r>
              <a:r>
                <a:rPr lang="en-US" sz="2400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Favour</a:t>
              </a:r>
              <a:endParaRPr lang="en-US" sz="2400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11099800" cy="5812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800" b="1" dirty="0">
                  <a:solidFill>
                    <a:srgbClr val="FBBF24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Team </a:t>
              </a:r>
              <a:r>
                <a:rPr lang="en-US" sz="2800" b="1" dirty="0" err="1">
                  <a:solidFill>
                    <a:srgbClr val="FBBF24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HamoniX</a:t>
              </a:r>
              <a:endParaRPr lang="en-US" sz="2800" b="1" dirty="0">
                <a:solidFill>
                  <a:srgbClr val="FBBF24"/>
                </a:solidFill>
                <a:latin typeface="TT Interphases Bold"/>
                <a:ea typeface="TT Interphases Bold"/>
                <a:cs typeface="TT Interphases Bold"/>
                <a:sym typeface="TT Interphases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66750" y="666750"/>
            <a:ext cx="6886575" cy="8953500"/>
            <a:chOff x="0" y="0"/>
            <a:chExt cx="812800" cy="105675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1056752"/>
            </a:xfrm>
            <a:custGeom>
              <a:avLst/>
              <a:gdLst/>
              <a:ahLst/>
              <a:cxnLst/>
              <a:rect l="l" t="t" r="r" b="b"/>
              <a:pathLst>
                <a:path w="812800" h="1056752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t="-271" b="-271"/>
              </a:stretch>
            </a:blipFill>
          </p:spPr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FDD48E34-D4FD-2A5B-DA7C-0D6C23A3A0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200" y="8343900"/>
            <a:ext cx="2638425" cy="7048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AF1AFED-68B6-96E6-D564-7B1B5331DB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3800" y="9208394"/>
            <a:ext cx="2803822" cy="84061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4576AE-97AF-AE22-9D48-59910E038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B1251BA-511C-BB4C-0AB0-5067FC6950FB}"/>
              </a:ext>
            </a:extLst>
          </p:cNvPr>
          <p:cNvGrpSpPr/>
          <p:nvPr/>
        </p:nvGrpSpPr>
        <p:grpSpPr>
          <a:xfrm>
            <a:off x="9296400" y="573336"/>
            <a:ext cx="8324850" cy="6056320"/>
            <a:chOff x="0" y="-4390795"/>
            <a:chExt cx="11099800" cy="8075095"/>
          </a:xfrm>
        </p:grpSpPr>
        <p:sp>
          <p:nvSpPr>
            <p:cNvPr id="3" name="TextBox 3">
              <a:extLst>
                <a:ext uri="{FF2B5EF4-FFF2-40B4-BE49-F238E27FC236}">
                  <a16:creationId xmlns:a16="http://schemas.microsoft.com/office/drawing/2014/main" id="{6100D3BE-008C-27BE-74AD-036F890ADF73}"/>
                </a:ext>
              </a:extLst>
            </p:cNvPr>
            <p:cNvSpPr txBox="1"/>
            <p:nvPr/>
          </p:nvSpPr>
          <p:spPr>
            <a:xfrm>
              <a:off x="0" y="77158"/>
              <a:ext cx="11099800" cy="36071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 algn="l">
                <a:lnSpc>
                  <a:spcPct val="150000"/>
                </a:lnSpc>
                <a:spcBef>
                  <a:spcPct val="0"/>
                </a:spcBef>
              </a:pPr>
              <a:r>
                <a:rPr lang="en-US" sz="2400" b="1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WHO WE SERVE</a:t>
              </a: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Artists: 120k+ emerging musicians</a:t>
              </a: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Creators: 1.5M+ TikTok/Instagram/</a:t>
              </a:r>
              <a:r>
                <a:rPr lang="en-US" sz="2400" spc="-48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Audiomack</a:t>
              </a:r>
              <a:r>
                <a:rPr lang="en-US" sz="2400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creators</a:t>
              </a: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Producers: 2k sound engineers</a:t>
              </a: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Diaspora fans: 5M+ global diaspora</a:t>
              </a:r>
              <a:endParaRPr lang="en-US" sz="2400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7C34235-03C8-A0BC-95D7-F612E34750AD}"/>
                </a:ext>
              </a:extLst>
            </p:cNvPr>
            <p:cNvSpPr txBox="1"/>
            <p:nvPr/>
          </p:nvSpPr>
          <p:spPr>
            <a:xfrm>
              <a:off x="0" y="-4390795"/>
              <a:ext cx="11099800" cy="32487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500"/>
                </a:lnSpc>
                <a:spcBef>
                  <a:spcPct val="0"/>
                </a:spcBef>
              </a:pPr>
              <a:r>
                <a:rPr lang="en-US" sz="9500" u="none" strike="noStrike" spc="-190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MARKET </a:t>
              </a:r>
              <a:r>
                <a:rPr lang="en-US" sz="9500" spc="-190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ANALYSIS</a:t>
              </a:r>
              <a:endParaRPr lang="en-US" sz="9500" u="none" strike="noStrike" spc="-190" dirty="0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endParaRPr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3A065136-7957-E68D-CF58-CA415605F7F4}"/>
                </a:ext>
              </a:extLst>
            </p:cNvPr>
            <p:cNvSpPr txBox="1"/>
            <p:nvPr/>
          </p:nvSpPr>
          <p:spPr>
            <a:xfrm>
              <a:off x="0" y="-859302"/>
              <a:ext cx="11099800" cy="53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800" b="1" u="none" strike="noStrike" spc="-48" dirty="0">
                  <a:solidFill>
                    <a:srgbClr val="FBBF24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Market Gap and User Segments</a:t>
              </a:r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371BCCAF-D066-20CA-A55D-D4BACD8057DC}"/>
              </a:ext>
            </a:extLst>
          </p:cNvPr>
          <p:cNvGrpSpPr/>
          <p:nvPr/>
        </p:nvGrpSpPr>
        <p:grpSpPr>
          <a:xfrm>
            <a:off x="0" y="0"/>
            <a:ext cx="8267700" cy="10287000"/>
            <a:chOff x="0" y="0"/>
            <a:chExt cx="2177501" cy="2709333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20AC0F1-29F8-1833-38BD-FDF98C9D1849}"/>
                </a:ext>
              </a:extLst>
            </p:cNvPr>
            <p:cNvSpPr/>
            <p:nvPr/>
          </p:nvSpPr>
          <p:spPr>
            <a:xfrm>
              <a:off x="0" y="0"/>
              <a:ext cx="2177501" cy="2709333"/>
            </a:xfrm>
            <a:custGeom>
              <a:avLst/>
              <a:gdLst/>
              <a:ahLst/>
              <a:cxnLst/>
              <a:rect l="l" t="t" r="r" b="b"/>
              <a:pathLst>
                <a:path w="2177501" h="2709333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BF24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39BD94DF-644D-E4A2-135A-E379637EC329}"/>
                </a:ext>
              </a:extLst>
            </p:cNvPr>
            <p:cNvSpPr txBox="1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F233E443-7A84-997A-B75B-D9CC0BFAFDE4}"/>
              </a:ext>
            </a:extLst>
          </p:cNvPr>
          <p:cNvGrpSpPr/>
          <p:nvPr/>
        </p:nvGrpSpPr>
        <p:grpSpPr>
          <a:xfrm>
            <a:off x="666750" y="666750"/>
            <a:ext cx="6886575" cy="8953500"/>
            <a:chOff x="0" y="0"/>
            <a:chExt cx="812800" cy="1056752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96E5C08B-0D2B-6E81-8A52-538071539BE7}"/>
                </a:ext>
              </a:extLst>
            </p:cNvPr>
            <p:cNvSpPr/>
            <p:nvPr/>
          </p:nvSpPr>
          <p:spPr>
            <a:xfrm>
              <a:off x="0" y="0"/>
              <a:ext cx="812800" cy="1056752"/>
            </a:xfrm>
            <a:custGeom>
              <a:avLst/>
              <a:gdLst/>
              <a:ahLst/>
              <a:cxnLst/>
              <a:rect l="l" t="t" r="r" b="b"/>
              <a:pathLst>
                <a:path w="812800" h="1056752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t="-271" b="-271"/>
              </a:stretch>
            </a:blipFill>
          </p:spPr>
        </p:sp>
      </p:grpSp>
      <p:sp>
        <p:nvSpPr>
          <p:cNvPr id="11" name="Freeform 11">
            <a:extLst>
              <a:ext uri="{FF2B5EF4-FFF2-40B4-BE49-F238E27FC236}">
                <a16:creationId xmlns:a16="http://schemas.microsoft.com/office/drawing/2014/main" id="{EB47AF0A-D251-9030-E078-51CCF555A454}"/>
              </a:ext>
            </a:extLst>
          </p:cNvPr>
          <p:cNvSpPr/>
          <p:nvPr/>
        </p:nvSpPr>
        <p:spPr>
          <a:xfrm rot="5400000">
            <a:off x="6176504" y="61454"/>
            <a:ext cx="1438275" cy="1315368"/>
          </a:xfrm>
          <a:custGeom>
            <a:avLst/>
            <a:gdLst/>
            <a:ahLst/>
            <a:cxnLst/>
            <a:rect l="l" t="t" r="r" b="b"/>
            <a:pathLst>
              <a:path w="1438275" h="1315368">
                <a:moveTo>
                  <a:pt x="0" y="0"/>
                </a:moveTo>
                <a:lnTo>
                  <a:pt x="1438275" y="0"/>
                </a:lnTo>
                <a:lnTo>
                  <a:pt x="1438275" y="1315367"/>
                </a:lnTo>
                <a:lnTo>
                  <a:pt x="0" y="1315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29AF6F88-7B71-9E91-7695-C6AAA6F7110F}"/>
              </a:ext>
            </a:extLst>
          </p:cNvPr>
          <p:cNvSpPr txBox="1"/>
          <p:nvPr/>
        </p:nvSpPr>
        <p:spPr>
          <a:xfrm>
            <a:off x="9296400" y="7106942"/>
            <a:ext cx="8324850" cy="2705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l">
              <a:lnSpc>
                <a:spcPct val="150000"/>
              </a:lnSpc>
              <a:spcBef>
                <a:spcPct val="0"/>
              </a:spcBef>
            </a:pPr>
            <a:r>
              <a:rPr lang="en-US" sz="2500" b="1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No platform offers:</a:t>
            </a: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AI Beat Creation</a:t>
            </a: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AI Press Kit</a:t>
            </a: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AI Distribution</a:t>
            </a: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Cameroon Genre Intelligence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DFB951-266B-F4F0-1BF5-98E9D0DA41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4800" y="9467850"/>
            <a:ext cx="2638425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92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1254780"/>
            <a:ext cx="9763125" cy="5292396"/>
            <a:chOff x="0" y="200025"/>
            <a:chExt cx="13017500" cy="7056528"/>
          </a:xfrm>
        </p:grpSpPr>
        <p:sp>
          <p:nvSpPr>
            <p:cNvPr id="3" name="TextBox 3"/>
            <p:cNvSpPr txBox="1"/>
            <p:nvPr/>
          </p:nvSpPr>
          <p:spPr>
            <a:xfrm>
              <a:off x="0" y="3048221"/>
              <a:ext cx="11099800" cy="4208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ct val="150000"/>
                </a:lnSpc>
              </a:pPr>
              <a:r>
                <a:rPr lang="en-US" sz="28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AI technology is </a:t>
              </a:r>
              <a:r>
                <a:rPr lang="en-US" sz="2800" b="1" u="none" strike="noStrike" spc="-48" dirty="0">
                  <a:solidFill>
                    <a:srgbClr val="FFFFFF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transforming</a:t>
              </a:r>
              <a:r>
                <a:rPr lang="en-US" sz="28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the music export landscape, enabling artists to streamline their processes and significantly </a:t>
              </a:r>
              <a:r>
                <a:rPr lang="en-US" sz="2800" b="1" u="none" strike="noStrike" spc="-48" dirty="0">
                  <a:solidFill>
                    <a:srgbClr val="FFFFFF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expand revenue</a:t>
              </a:r>
              <a:r>
                <a:rPr lang="en-US" sz="28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streams through enhanced distribution and marketing strategies.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00025"/>
              <a:ext cx="13017500" cy="18277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99"/>
                </a:lnSpc>
                <a:spcBef>
                  <a:spcPct val="0"/>
                </a:spcBef>
              </a:pPr>
              <a:r>
                <a:rPr lang="en-US" sz="9999" u="none" strike="noStrike" spc="-199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AI Benefits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15428144" y="6607510"/>
            <a:ext cx="3459016" cy="4461104"/>
          </a:xfrm>
          <a:custGeom>
            <a:avLst/>
            <a:gdLst/>
            <a:ahLst/>
            <a:cxnLst/>
            <a:rect l="l" t="t" r="r" b="b"/>
            <a:pathLst>
              <a:path w="3459016" h="4461104">
                <a:moveTo>
                  <a:pt x="0" y="0"/>
                </a:moveTo>
                <a:lnTo>
                  <a:pt x="3459015" y="0"/>
                </a:lnTo>
                <a:lnTo>
                  <a:pt x="3459015" y="4461105"/>
                </a:lnTo>
                <a:lnTo>
                  <a:pt x="0" y="4461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762BB8-D710-2E14-B34E-1BB0AF21E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" y="9486900"/>
            <a:ext cx="2638425" cy="7048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0B0F2D-C236-780A-C956-B6AFF42F9B7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778" y="9484490"/>
            <a:ext cx="2803822" cy="8406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59A2FB-1481-7F8A-09C6-D6ADD2D8D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D647494-6F0E-C643-F54B-2B53CAD773BB}"/>
              </a:ext>
            </a:extLst>
          </p:cNvPr>
          <p:cNvGrpSpPr/>
          <p:nvPr/>
        </p:nvGrpSpPr>
        <p:grpSpPr>
          <a:xfrm>
            <a:off x="10102596" y="0"/>
            <a:ext cx="8185404" cy="10287000"/>
            <a:chOff x="0" y="0"/>
            <a:chExt cx="2155827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EB04F6A-84D4-C59E-C913-B0D3C5C5F499}"/>
                </a:ext>
              </a:extLst>
            </p:cNvPr>
            <p:cNvSpPr/>
            <p:nvPr/>
          </p:nvSpPr>
          <p:spPr>
            <a:xfrm>
              <a:off x="0" y="0"/>
              <a:ext cx="2155827" cy="2709333"/>
            </a:xfrm>
            <a:custGeom>
              <a:avLst/>
              <a:gdLst/>
              <a:ahLst/>
              <a:cxnLst/>
              <a:rect l="l" t="t" r="r" b="b"/>
              <a:pathLst>
                <a:path w="2155827" h="2709333">
                  <a:moveTo>
                    <a:pt x="0" y="0"/>
                  </a:moveTo>
                  <a:lnTo>
                    <a:pt x="2155827" y="0"/>
                  </a:lnTo>
                  <a:lnTo>
                    <a:pt x="215582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BF24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C3D1CAF-0CF6-2CAE-4BFC-0276544515C8}"/>
                </a:ext>
              </a:extLst>
            </p:cNvPr>
            <p:cNvSpPr txBox="1"/>
            <p:nvPr/>
          </p:nvSpPr>
          <p:spPr>
            <a:xfrm>
              <a:off x="0" y="-28575"/>
              <a:ext cx="2155827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B4B5FB0C-ABA1-A963-D5EC-994565419A31}"/>
              </a:ext>
            </a:extLst>
          </p:cNvPr>
          <p:cNvGrpSpPr/>
          <p:nvPr/>
        </p:nvGrpSpPr>
        <p:grpSpPr>
          <a:xfrm>
            <a:off x="10708180" y="666750"/>
            <a:ext cx="6947741" cy="8953500"/>
            <a:chOff x="0" y="0"/>
            <a:chExt cx="812800" cy="1047449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A512A2F-EA01-2360-69A3-F1CAAA21DE06}"/>
                </a:ext>
              </a:extLst>
            </p:cNvPr>
            <p:cNvSpPr/>
            <p:nvPr/>
          </p:nvSpPr>
          <p:spPr>
            <a:xfrm>
              <a:off x="0" y="0"/>
              <a:ext cx="812800" cy="1047449"/>
            </a:xfrm>
            <a:custGeom>
              <a:avLst/>
              <a:gdLst/>
              <a:ahLst/>
              <a:cxnLst/>
              <a:rect l="l" t="t" r="r" b="b"/>
              <a:pathLst>
                <a:path w="812800" h="1047449">
                  <a:moveTo>
                    <a:pt x="44572" y="0"/>
                  </a:moveTo>
                  <a:lnTo>
                    <a:pt x="768228" y="0"/>
                  </a:lnTo>
                  <a:cubicBezTo>
                    <a:pt x="792844" y="0"/>
                    <a:pt x="812800" y="19956"/>
                    <a:pt x="812800" y="44572"/>
                  </a:cubicBezTo>
                  <a:lnTo>
                    <a:pt x="812800" y="1002877"/>
                  </a:lnTo>
                  <a:cubicBezTo>
                    <a:pt x="812800" y="1027493"/>
                    <a:pt x="792844" y="1047449"/>
                    <a:pt x="768228" y="1047449"/>
                  </a:cubicBezTo>
                  <a:lnTo>
                    <a:pt x="44572" y="1047449"/>
                  </a:lnTo>
                  <a:cubicBezTo>
                    <a:pt x="19956" y="1047449"/>
                    <a:pt x="0" y="1027493"/>
                    <a:pt x="0" y="1002877"/>
                  </a:cubicBezTo>
                  <a:lnTo>
                    <a:pt x="0" y="44572"/>
                  </a:lnTo>
                  <a:cubicBezTo>
                    <a:pt x="0" y="19956"/>
                    <a:pt x="19956" y="0"/>
                    <a:pt x="44572" y="0"/>
                  </a:cubicBezTo>
                  <a:close/>
                </a:path>
              </a:pathLst>
            </a:custGeom>
            <a:blipFill>
              <a:blip r:embed="rId2"/>
              <a:stretch>
                <a:fillRect t="-306" b="-306"/>
              </a:stretch>
            </a:blipFill>
          </p:spPr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7EFF7062-8137-44C6-ECE9-FDE97A9C78A6}"/>
              </a:ext>
            </a:extLst>
          </p:cNvPr>
          <p:cNvGrpSpPr/>
          <p:nvPr/>
        </p:nvGrpSpPr>
        <p:grpSpPr>
          <a:xfrm>
            <a:off x="666750" y="1078298"/>
            <a:ext cx="8324850" cy="1558276"/>
            <a:chOff x="0" y="548731"/>
            <a:chExt cx="11099800" cy="2077701"/>
          </a:xfrm>
        </p:grpSpPr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C4FC0CA0-8BE1-2D3D-2158-BD1FA78250D9}"/>
                </a:ext>
              </a:extLst>
            </p:cNvPr>
            <p:cNvSpPr txBox="1"/>
            <p:nvPr/>
          </p:nvSpPr>
          <p:spPr>
            <a:xfrm>
              <a:off x="0" y="2108272"/>
              <a:ext cx="11099800" cy="518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b="1" u="none" strike="noStrike" spc="-48">
                  <a:solidFill>
                    <a:srgbClr val="FBBF24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Empower artists, share their talents</a:t>
              </a:r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C9CF5BFC-ABB4-3AF1-EB97-44303DF9A3ED}"/>
                </a:ext>
              </a:extLst>
            </p:cNvPr>
            <p:cNvSpPr txBox="1"/>
            <p:nvPr/>
          </p:nvSpPr>
          <p:spPr>
            <a:xfrm>
              <a:off x="0" y="548731"/>
              <a:ext cx="11099800" cy="1356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499"/>
                </a:lnSpc>
                <a:spcBef>
                  <a:spcPct val="0"/>
                </a:spcBef>
              </a:pPr>
              <a:r>
                <a:rPr lang="en-US" sz="5400" u="none" strike="noStrike" spc="-169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Connect With Us</a:t>
              </a:r>
            </a:p>
          </p:txBody>
        </p:sp>
      </p:grpSp>
      <p:sp>
        <p:nvSpPr>
          <p:cNvPr id="19" name="Freeform 19">
            <a:extLst>
              <a:ext uri="{FF2B5EF4-FFF2-40B4-BE49-F238E27FC236}">
                <a16:creationId xmlns:a16="http://schemas.microsoft.com/office/drawing/2014/main" id="{699BCF08-9CBE-1DD6-8BD1-901F9C316048}"/>
              </a:ext>
            </a:extLst>
          </p:cNvPr>
          <p:cNvSpPr/>
          <p:nvPr/>
        </p:nvSpPr>
        <p:spPr>
          <a:xfrm rot="5400000" flipH="1">
            <a:off x="16106389" y="8352937"/>
            <a:ext cx="1792448" cy="1639275"/>
          </a:xfrm>
          <a:custGeom>
            <a:avLst/>
            <a:gdLst/>
            <a:ahLst/>
            <a:cxnLst/>
            <a:rect l="l" t="t" r="r" b="b"/>
            <a:pathLst>
              <a:path w="1792448" h="1639275">
                <a:moveTo>
                  <a:pt x="1792448" y="0"/>
                </a:moveTo>
                <a:lnTo>
                  <a:pt x="0" y="0"/>
                </a:lnTo>
                <a:lnTo>
                  <a:pt x="0" y="1639276"/>
                </a:lnTo>
                <a:lnTo>
                  <a:pt x="1792448" y="1639276"/>
                </a:lnTo>
                <a:lnTo>
                  <a:pt x="179244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B1B32222-FBA6-22A4-D2A0-32A9944FA4CB}"/>
              </a:ext>
            </a:extLst>
          </p:cNvPr>
          <p:cNvSpPr txBox="1"/>
          <p:nvPr/>
        </p:nvSpPr>
        <p:spPr>
          <a:xfrm>
            <a:off x="685800" y="5046665"/>
            <a:ext cx="8324850" cy="1165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  <a:spcBef>
                <a:spcPct val="0"/>
              </a:spcBef>
            </a:pPr>
            <a:r>
              <a:rPr lang="en-US" sz="11500" u="none" strike="noStrike" spc="-169" dirty="0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THANK YOU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0964E20-AFBC-BFAC-827F-62DD29F031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" y="9467850"/>
            <a:ext cx="2638425" cy="7048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6CEED8-499F-AB34-1998-101525D69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9484490"/>
            <a:ext cx="2803822" cy="84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858125" y="0"/>
            <a:ext cx="10429875" cy="10287000"/>
            <a:chOff x="0" y="0"/>
            <a:chExt cx="274696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46963" cy="2709333"/>
            </a:xfrm>
            <a:custGeom>
              <a:avLst/>
              <a:gdLst/>
              <a:ahLst/>
              <a:cxnLst/>
              <a:rect l="l" t="t" r="r" b="b"/>
              <a:pathLst>
                <a:path w="2746963" h="2709333">
                  <a:moveTo>
                    <a:pt x="0" y="0"/>
                  </a:moveTo>
                  <a:lnTo>
                    <a:pt x="2746963" y="0"/>
                  </a:lnTo>
                  <a:lnTo>
                    <a:pt x="27469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BF2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746963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296400" y="6934200"/>
            <a:ext cx="4010025" cy="2712720"/>
            <a:chOff x="0" y="0"/>
            <a:chExt cx="1056138" cy="71446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6138" cy="714461"/>
            </a:xfrm>
            <a:custGeom>
              <a:avLst/>
              <a:gdLst/>
              <a:ahLst/>
              <a:cxnLst/>
              <a:rect l="l" t="t" r="r" b="b"/>
              <a:pathLst>
                <a:path w="1056138" h="714461">
                  <a:moveTo>
                    <a:pt x="77226" y="0"/>
                  </a:moveTo>
                  <a:lnTo>
                    <a:pt x="978913" y="0"/>
                  </a:lnTo>
                  <a:cubicBezTo>
                    <a:pt x="1021563" y="0"/>
                    <a:pt x="1056138" y="34575"/>
                    <a:pt x="1056138" y="77226"/>
                  </a:cubicBezTo>
                  <a:lnTo>
                    <a:pt x="1056138" y="637236"/>
                  </a:lnTo>
                  <a:cubicBezTo>
                    <a:pt x="1056138" y="679886"/>
                    <a:pt x="1021563" y="714461"/>
                    <a:pt x="978913" y="714461"/>
                  </a:cubicBezTo>
                  <a:lnTo>
                    <a:pt x="77226" y="714461"/>
                  </a:lnTo>
                  <a:cubicBezTo>
                    <a:pt x="34575" y="714461"/>
                    <a:pt x="0" y="679886"/>
                    <a:pt x="0" y="637236"/>
                  </a:cubicBezTo>
                  <a:lnTo>
                    <a:pt x="0" y="77226"/>
                  </a:lnTo>
                  <a:cubicBezTo>
                    <a:pt x="0" y="34575"/>
                    <a:pt x="34575" y="0"/>
                    <a:pt x="77226" y="0"/>
                  </a:cubicBezTo>
                  <a:close/>
                </a:path>
              </a:pathLst>
            </a:custGeom>
            <a:solidFill>
              <a:srgbClr val="1F2937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9525"/>
              <a:ext cx="1056138" cy="723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67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611225" y="6934200"/>
            <a:ext cx="4010025" cy="2686050"/>
            <a:chOff x="0" y="0"/>
            <a:chExt cx="1056138" cy="7074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56138" cy="707437"/>
            </a:xfrm>
            <a:custGeom>
              <a:avLst/>
              <a:gdLst/>
              <a:ahLst/>
              <a:cxnLst/>
              <a:rect l="l" t="t" r="r" b="b"/>
              <a:pathLst>
                <a:path w="1056138" h="707437">
                  <a:moveTo>
                    <a:pt x="77226" y="0"/>
                  </a:moveTo>
                  <a:lnTo>
                    <a:pt x="978913" y="0"/>
                  </a:lnTo>
                  <a:cubicBezTo>
                    <a:pt x="1021563" y="0"/>
                    <a:pt x="1056138" y="34575"/>
                    <a:pt x="1056138" y="77226"/>
                  </a:cubicBezTo>
                  <a:lnTo>
                    <a:pt x="1056138" y="630211"/>
                  </a:lnTo>
                  <a:cubicBezTo>
                    <a:pt x="1056138" y="672862"/>
                    <a:pt x="1021563" y="707437"/>
                    <a:pt x="978913" y="707437"/>
                  </a:cubicBezTo>
                  <a:lnTo>
                    <a:pt x="77226" y="707437"/>
                  </a:lnTo>
                  <a:cubicBezTo>
                    <a:pt x="34575" y="707437"/>
                    <a:pt x="0" y="672862"/>
                    <a:pt x="0" y="630211"/>
                  </a:cubicBezTo>
                  <a:lnTo>
                    <a:pt x="0" y="77226"/>
                  </a:lnTo>
                  <a:cubicBezTo>
                    <a:pt x="0" y="34575"/>
                    <a:pt x="34575" y="0"/>
                    <a:pt x="77226" y="0"/>
                  </a:cubicBezTo>
                  <a:close/>
                </a:path>
              </a:pathLst>
            </a:custGeom>
            <a:solidFill>
              <a:srgbClr val="1F2937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1056138" cy="7169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67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66750" y="1394420"/>
            <a:ext cx="6886575" cy="420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81"/>
              </a:lnSpc>
              <a:spcBef>
                <a:spcPct val="0"/>
              </a:spcBef>
            </a:pPr>
            <a:r>
              <a:rPr lang="en-US" sz="8181" u="none" strike="noStrike" spc="-163" dirty="0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CAMEROON’S MUSIC EXPORT BARRIER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84671" y="7454265"/>
            <a:ext cx="325755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063"/>
              </a:lnSpc>
              <a:spcBef>
                <a:spcPct val="0"/>
              </a:spcBef>
            </a:pPr>
            <a:endParaRPr lang="en-US" sz="1719" dirty="0">
              <a:solidFill>
                <a:srgbClr val="FFFFFF"/>
              </a:solidFill>
              <a:latin typeface="Cooper BT Medium"/>
              <a:ea typeface="Cooper BT Medium"/>
              <a:cs typeface="Cooper BT Medium"/>
              <a:sym typeface="Cooper BT Medium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3987462" y="7454265"/>
            <a:ext cx="3257550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063"/>
              </a:lnSpc>
              <a:spcBef>
                <a:spcPct val="0"/>
              </a:spcBef>
            </a:pPr>
            <a:r>
              <a:rPr lang="en-US" sz="1950" dirty="0">
                <a:solidFill>
                  <a:schemeClr val="bg1"/>
                </a:solidFill>
                <a:latin typeface="Cooper BT Medium" panose="020B0604020202020204" charset="0"/>
              </a:rPr>
              <a:t>High Costs → No Producers → No Distribution → No Visibility</a:t>
            </a:r>
            <a:endParaRPr lang="en-US" sz="1950" dirty="0">
              <a:solidFill>
                <a:schemeClr val="bg1"/>
              </a:solidFill>
              <a:latin typeface="Cooper BT Medium" panose="020B0604020202020204" charset="0"/>
              <a:ea typeface="Cooper BT Medium"/>
              <a:cs typeface="Cooper BT Medium"/>
              <a:sym typeface="Cooper BT Medium"/>
            </a:endParaRPr>
          </a:p>
        </p:txBody>
      </p:sp>
      <p:sp>
        <p:nvSpPr>
          <p:cNvPr id="22" name="Freeform 22"/>
          <p:cNvSpPr/>
          <p:nvPr/>
        </p:nvSpPr>
        <p:spPr>
          <a:xfrm>
            <a:off x="-700808" y="6607510"/>
            <a:ext cx="3459016" cy="4461104"/>
          </a:xfrm>
          <a:custGeom>
            <a:avLst/>
            <a:gdLst/>
            <a:ahLst/>
            <a:cxnLst/>
            <a:rect l="l" t="t" r="r" b="b"/>
            <a:pathLst>
              <a:path w="3459016" h="4461104">
                <a:moveTo>
                  <a:pt x="0" y="0"/>
                </a:moveTo>
                <a:lnTo>
                  <a:pt x="3459016" y="0"/>
                </a:lnTo>
                <a:lnTo>
                  <a:pt x="3459016" y="4461105"/>
                </a:lnTo>
                <a:lnTo>
                  <a:pt x="0" y="4461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1C63B30-24F1-28FE-62C8-E60005099D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723900"/>
            <a:ext cx="3857625" cy="576547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5DEE0CD-B490-A49B-6E34-E3C078A58D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274" y="738837"/>
            <a:ext cx="3850842" cy="5776263"/>
          </a:xfrm>
          <a:prstGeom prst="rect">
            <a:avLst/>
          </a:prstGeom>
        </p:spPr>
      </p:pic>
      <p:sp>
        <p:nvSpPr>
          <p:cNvPr id="30" name="Rectangle 3">
            <a:extLst>
              <a:ext uri="{FF2B5EF4-FFF2-40B4-BE49-F238E27FC236}">
                <a16:creationId xmlns:a16="http://schemas.microsoft.com/office/drawing/2014/main" id="{41FBB465-83C2-44AD-F0FE-3B033E197B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5000" y="7200900"/>
            <a:ext cx="3629025" cy="1592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CM" altLang="en-CM" sz="195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oper BT Medium" panose="020B0604020202020204" charset="0"/>
              </a:rPr>
              <a:t>Studio Production → $500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CM" altLang="en-CM" sz="195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oper BT Medium" panose="020B0604020202020204" charset="0"/>
              </a:rPr>
              <a:t>Distribution → $50/year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CM" altLang="en-CM" sz="195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oper BT Medium" panose="020B0604020202020204" charset="0"/>
              </a:rPr>
              <a:t>Press Kit → $300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CM" altLang="en-CM" sz="195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oper BT Medium" panose="020B0604020202020204" charset="0"/>
              </a:rPr>
              <a:t>Total → $850 Investment for Global Visibility</a:t>
            </a:r>
            <a:endParaRPr kumimoji="0" lang="en-CM" altLang="en-CM" sz="195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oper BT Medium" panose="020B060402020202020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6921336-1313-1B5A-F1A7-0668F7B0A70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599" y="8420101"/>
            <a:ext cx="1828801" cy="113803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9042FCD-E191-8C46-8038-759037E7A2D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7925" y="8607425"/>
            <a:ext cx="574675" cy="57467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A3AE1A4-3F45-070E-6452-1030F2000B1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5102" y="8551777"/>
            <a:ext cx="903298" cy="630323"/>
          </a:xfrm>
          <a:prstGeom prst="rect">
            <a:avLst/>
          </a:prstGeom>
        </p:spPr>
      </p:pic>
      <p:sp>
        <p:nvSpPr>
          <p:cNvPr id="39" name="Multiplication Sign 38">
            <a:extLst>
              <a:ext uri="{FF2B5EF4-FFF2-40B4-BE49-F238E27FC236}">
                <a16:creationId xmlns:a16="http://schemas.microsoft.com/office/drawing/2014/main" id="{F2B3C285-724F-E001-E617-4DE609D969E3}"/>
              </a:ext>
            </a:extLst>
          </p:cNvPr>
          <p:cNvSpPr/>
          <p:nvPr/>
        </p:nvSpPr>
        <p:spPr>
          <a:xfrm>
            <a:off x="14249400" y="8887215"/>
            <a:ext cx="574675" cy="447285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sp>
        <p:nvSpPr>
          <p:cNvPr id="40" name="Multiplication Sign 39">
            <a:extLst>
              <a:ext uri="{FF2B5EF4-FFF2-40B4-BE49-F238E27FC236}">
                <a16:creationId xmlns:a16="http://schemas.microsoft.com/office/drawing/2014/main" id="{3323EE9B-7528-9141-2C97-8D24CD55A630}"/>
              </a:ext>
            </a:extLst>
          </p:cNvPr>
          <p:cNvSpPr/>
          <p:nvPr/>
        </p:nvSpPr>
        <p:spPr>
          <a:xfrm>
            <a:off x="15351125" y="8887215"/>
            <a:ext cx="574675" cy="447285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sp>
        <p:nvSpPr>
          <p:cNvPr id="41" name="Multiplication Sign 40">
            <a:extLst>
              <a:ext uri="{FF2B5EF4-FFF2-40B4-BE49-F238E27FC236}">
                <a16:creationId xmlns:a16="http://schemas.microsoft.com/office/drawing/2014/main" id="{5B3C80D3-0991-B360-6CA9-82194344E10F}"/>
              </a:ext>
            </a:extLst>
          </p:cNvPr>
          <p:cNvSpPr/>
          <p:nvPr/>
        </p:nvSpPr>
        <p:spPr>
          <a:xfrm>
            <a:off x="16459200" y="8963415"/>
            <a:ext cx="574675" cy="447285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21313AC-4B81-9887-9626-A086D2FAA4D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8502" y="9016094"/>
            <a:ext cx="674698" cy="47080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425E6E5-412C-FCDC-4CD2-7FC9FAEBD16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3572" y="8877300"/>
            <a:ext cx="1323628" cy="82367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C68E5BB-FC81-467A-29C7-4E4FD0A8EE7B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9162" y="9023062"/>
            <a:ext cx="463838" cy="46383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B7FA787-501E-AC2C-4FF8-A244C859E70E}"/>
              </a:ext>
            </a:extLst>
          </p:cNvPr>
          <p:cNvSpPr txBox="1"/>
          <p:nvPr/>
        </p:nvSpPr>
        <p:spPr>
          <a:xfrm>
            <a:off x="609600" y="6069209"/>
            <a:ext cx="9492712" cy="464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>
              <a:lnSpc>
                <a:spcPts val="3119"/>
              </a:lnSpc>
            </a:pPr>
            <a:r>
              <a:rPr lang="en-US" sz="2400" b="1" spc="-47" dirty="0">
                <a:solidFill>
                  <a:srgbClr val="FBBF24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Talent is Equal. Access is Not.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B2D482B-F90E-1128-372A-AF6A0604AE4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178" y="9484490"/>
            <a:ext cx="2803822" cy="84061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632AFFD4-40A2-3F9F-EC4D-11B15687F10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175" y="9467850"/>
            <a:ext cx="2638425" cy="7048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-1671190" y="6942954"/>
            <a:ext cx="2163037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666750" y="838200"/>
            <a:ext cx="16954500" cy="1120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99"/>
              </a:lnSpc>
              <a:spcBef>
                <a:spcPct val="0"/>
              </a:spcBef>
            </a:pPr>
            <a:r>
              <a:rPr lang="en-US" sz="8499" u="none" strike="noStrike" spc="-169" dirty="0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AI Export Pipeline Flow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4700588" y="6814366"/>
            <a:ext cx="257175" cy="257175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5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466366" y="6814366"/>
            <a:ext cx="257175" cy="257175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56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335000" y="6814366"/>
            <a:ext cx="257175" cy="25717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56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582238" y="6814366"/>
            <a:ext cx="257175" cy="257175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56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2126052" y="3352800"/>
            <a:ext cx="1062847" cy="1190561"/>
          </a:xfrm>
          <a:custGeom>
            <a:avLst/>
            <a:gdLst/>
            <a:ahLst/>
            <a:cxnLst/>
            <a:rect l="l" t="t" r="r" b="b"/>
            <a:pathLst>
              <a:path w="1062847" h="1190561">
                <a:moveTo>
                  <a:pt x="0" y="0"/>
                </a:moveTo>
                <a:lnTo>
                  <a:pt x="1062846" y="0"/>
                </a:lnTo>
                <a:lnTo>
                  <a:pt x="1062846" y="1190561"/>
                </a:lnTo>
                <a:lnTo>
                  <a:pt x="0" y="11905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7" name="Freeform 17"/>
          <p:cNvSpPr/>
          <p:nvPr/>
        </p:nvSpPr>
        <p:spPr>
          <a:xfrm>
            <a:off x="6063869" y="3352800"/>
            <a:ext cx="1101811" cy="1190561"/>
          </a:xfrm>
          <a:custGeom>
            <a:avLst/>
            <a:gdLst/>
            <a:ahLst/>
            <a:cxnLst/>
            <a:rect l="l" t="t" r="r" b="b"/>
            <a:pathLst>
              <a:path w="1101811" h="1190561">
                <a:moveTo>
                  <a:pt x="0" y="0"/>
                </a:moveTo>
                <a:lnTo>
                  <a:pt x="1101810" y="0"/>
                </a:lnTo>
                <a:lnTo>
                  <a:pt x="1101810" y="1190561"/>
                </a:lnTo>
                <a:lnTo>
                  <a:pt x="0" y="11905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8" name="Freeform 18"/>
          <p:cNvSpPr/>
          <p:nvPr/>
        </p:nvSpPr>
        <p:spPr>
          <a:xfrm>
            <a:off x="10357075" y="3352800"/>
            <a:ext cx="1123457" cy="1190561"/>
          </a:xfrm>
          <a:custGeom>
            <a:avLst/>
            <a:gdLst/>
            <a:ahLst/>
            <a:cxnLst/>
            <a:rect l="l" t="t" r="r" b="b"/>
            <a:pathLst>
              <a:path w="1123457" h="1190561">
                <a:moveTo>
                  <a:pt x="0" y="0"/>
                </a:moveTo>
                <a:lnTo>
                  <a:pt x="1123457" y="0"/>
                </a:lnTo>
                <a:lnTo>
                  <a:pt x="1123457" y="1190561"/>
                </a:lnTo>
                <a:lnTo>
                  <a:pt x="0" y="1190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9" name="Freeform 19"/>
          <p:cNvSpPr/>
          <p:nvPr/>
        </p:nvSpPr>
        <p:spPr>
          <a:xfrm>
            <a:off x="14731523" y="3352800"/>
            <a:ext cx="1045529" cy="1190561"/>
          </a:xfrm>
          <a:custGeom>
            <a:avLst/>
            <a:gdLst/>
            <a:ahLst/>
            <a:cxnLst/>
            <a:rect l="l" t="t" r="r" b="b"/>
            <a:pathLst>
              <a:path w="1045529" h="1190561">
                <a:moveTo>
                  <a:pt x="0" y="0"/>
                </a:moveTo>
                <a:lnTo>
                  <a:pt x="1045529" y="0"/>
                </a:lnTo>
                <a:lnTo>
                  <a:pt x="1045529" y="1190561"/>
                </a:lnTo>
                <a:lnTo>
                  <a:pt x="0" y="119056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20" name="TextBox 20"/>
          <p:cNvSpPr txBox="1"/>
          <p:nvPr/>
        </p:nvSpPr>
        <p:spPr>
          <a:xfrm>
            <a:off x="1371600" y="5147802"/>
            <a:ext cx="2571750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 dirty="0">
                <a:solidFill>
                  <a:srgbClr val="FBBF24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Record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47800" y="7824476"/>
            <a:ext cx="2971800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2400" u="none" strike="noStrike" spc="-24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Initial recording of the artist's music track.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334000" y="5147802"/>
            <a:ext cx="2561548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BBF24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AI Beat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181600" y="7824476"/>
            <a:ext cx="3419474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2400" u="none" strike="noStrike" spc="-24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Creation of unique beats using AI technology.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973175" y="5147802"/>
            <a:ext cx="2562225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 dirty="0">
                <a:solidFill>
                  <a:srgbClr val="FBBF24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Package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496925" y="7824476"/>
            <a:ext cx="3419475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2400" u="none" strike="noStrike" spc="-24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Finalizing and submitting to Spotify or Apple Music.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629775" y="5147802"/>
            <a:ext cx="2562225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BBF24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Press Kit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915400" y="7829550"/>
            <a:ext cx="3781425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2400" u="none" strike="noStrike" spc="-24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Generating promotional materials for the artist's release.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52A6654-B241-3EC9-AD94-C5EF6BADDF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8587" y="9447026"/>
            <a:ext cx="2638425" cy="70485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3155606-9F2D-69EF-D677-F42F18AF3741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9408290"/>
            <a:ext cx="2803822" cy="8406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E9AACC-0B24-D551-207A-4B29EFE40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3247F91-E616-13F9-3F39-6F5384B60E7C}"/>
              </a:ext>
            </a:extLst>
          </p:cNvPr>
          <p:cNvGrpSpPr/>
          <p:nvPr/>
        </p:nvGrpSpPr>
        <p:grpSpPr>
          <a:xfrm>
            <a:off x="7858125" y="0"/>
            <a:ext cx="10429875" cy="10287000"/>
            <a:chOff x="0" y="0"/>
            <a:chExt cx="2746963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37A43B6-5527-C613-B46A-1D673099D2B8}"/>
                </a:ext>
              </a:extLst>
            </p:cNvPr>
            <p:cNvSpPr/>
            <p:nvPr/>
          </p:nvSpPr>
          <p:spPr>
            <a:xfrm>
              <a:off x="0" y="0"/>
              <a:ext cx="2746963" cy="2709333"/>
            </a:xfrm>
            <a:custGeom>
              <a:avLst/>
              <a:gdLst/>
              <a:ahLst/>
              <a:cxnLst/>
              <a:rect l="l" t="t" r="r" b="b"/>
              <a:pathLst>
                <a:path w="2746963" h="2709333">
                  <a:moveTo>
                    <a:pt x="0" y="0"/>
                  </a:moveTo>
                  <a:lnTo>
                    <a:pt x="2746963" y="0"/>
                  </a:lnTo>
                  <a:lnTo>
                    <a:pt x="27469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BF24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D108E36-AAF8-FE23-6CFC-A377A9599C29}"/>
                </a:ext>
              </a:extLst>
            </p:cNvPr>
            <p:cNvSpPr txBox="1"/>
            <p:nvPr/>
          </p:nvSpPr>
          <p:spPr>
            <a:xfrm>
              <a:off x="0" y="-19050"/>
              <a:ext cx="2746963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74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7287480C-3C2F-E855-CC1B-C911C3859F14}"/>
              </a:ext>
            </a:extLst>
          </p:cNvPr>
          <p:cNvGrpSpPr/>
          <p:nvPr/>
        </p:nvGrpSpPr>
        <p:grpSpPr>
          <a:xfrm>
            <a:off x="9296400" y="6934200"/>
            <a:ext cx="4010025" cy="2712720"/>
            <a:chOff x="0" y="0"/>
            <a:chExt cx="1056138" cy="71446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54B1C48-43BB-3583-AA9C-306F04DCBF7B}"/>
                </a:ext>
              </a:extLst>
            </p:cNvPr>
            <p:cNvSpPr/>
            <p:nvPr/>
          </p:nvSpPr>
          <p:spPr>
            <a:xfrm>
              <a:off x="0" y="0"/>
              <a:ext cx="1056138" cy="714461"/>
            </a:xfrm>
            <a:custGeom>
              <a:avLst/>
              <a:gdLst/>
              <a:ahLst/>
              <a:cxnLst/>
              <a:rect l="l" t="t" r="r" b="b"/>
              <a:pathLst>
                <a:path w="1056138" h="714461">
                  <a:moveTo>
                    <a:pt x="77226" y="0"/>
                  </a:moveTo>
                  <a:lnTo>
                    <a:pt x="978913" y="0"/>
                  </a:lnTo>
                  <a:cubicBezTo>
                    <a:pt x="1021563" y="0"/>
                    <a:pt x="1056138" y="34575"/>
                    <a:pt x="1056138" y="77226"/>
                  </a:cubicBezTo>
                  <a:lnTo>
                    <a:pt x="1056138" y="637236"/>
                  </a:lnTo>
                  <a:cubicBezTo>
                    <a:pt x="1056138" y="679886"/>
                    <a:pt x="1021563" y="714461"/>
                    <a:pt x="978913" y="714461"/>
                  </a:cubicBezTo>
                  <a:lnTo>
                    <a:pt x="77226" y="714461"/>
                  </a:lnTo>
                  <a:cubicBezTo>
                    <a:pt x="34575" y="714461"/>
                    <a:pt x="0" y="679886"/>
                    <a:pt x="0" y="637236"/>
                  </a:cubicBezTo>
                  <a:lnTo>
                    <a:pt x="0" y="77226"/>
                  </a:lnTo>
                  <a:cubicBezTo>
                    <a:pt x="0" y="34575"/>
                    <a:pt x="34575" y="0"/>
                    <a:pt x="77226" y="0"/>
                  </a:cubicBezTo>
                  <a:close/>
                </a:path>
              </a:pathLst>
            </a:custGeom>
            <a:solidFill>
              <a:srgbClr val="1F2937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E210DB9B-0162-1C1F-4E5F-8CAED3BB2871}"/>
                </a:ext>
              </a:extLst>
            </p:cNvPr>
            <p:cNvSpPr txBox="1"/>
            <p:nvPr/>
          </p:nvSpPr>
          <p:spPr>
            <a:xfrm>
              <a:off x="0" y="-9525"/>
              <a:ext cx="1056138" cy="723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67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2F6DFF81-5F72-4856-2483-B54512048E37}"/>
              </a:ext>
            </a:extLst>
          </p:cNvPr>
          <p:cNvGrpSpPr/>
          <p:nvPr/>
        </p:nvGrpSpPr>
        <p:grpSpPr>
          <a:xfrm>
            <a:off x="13611225" y="6934200"/>
            <a:ext cx="4010025" cy="2686050"/>
            <a:chOff x="0" y="0"/>
            <a:chExt cx="1056138" cy="70743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DDB3622-4AA6-E22E-9C47-7B7F599874D1}"/>
                </a:ext>
              </a:extLst>
            </p:cNvPr>
            <p:cNvSpPr/>
            <p:nvPr/>
          </p:nvSpPr>
          <p:spPr>
            <a:xfrm>
              <a:off x="0" y="0"/>
              <a:ext cx="1056138" cy="707437"/>
            </a:xfrm>
            <a:custGeom>
              <a:avLst/>
              <a:gdLst/>
              <a:ahLst/>
              <a:cxnLst/>
              <a:rect l="l" t="t" r="r" b="b"/>
              <a:pathLst>
                <a:path w="1056138" h="707437">
                  <a:moveTo>
                    <a:pt x="77226" y="0"/>
                  </a:moveTo>
                  <a:lnTo>
                    <a:pt x="978913" y="0"/>
                  </a:lnTo>
                  <a:cubicBezTo>
                    <a:pt x="1021563" y="0"/>
                    <a:pt x="1056138" y="34575"/>
                    <a:pt x="1056138" y="77226"/>
                  </a:cubicBezTo>
                  <a:lnTo>
                    <a:pt x="1056138" y="630211"/>
                  </a:lnTo>
                  <a:cubicBezTo>
                    <a:pt x="1056138" y="672862"/>
                    <a:pt x="1021563" y="707437"/>
                    <a:pt x="978913" y="707437"/>
                  </a:cubicBezTo>
                  <a:lnTo>
                    <a:pt x="77226" y="707437"/>
                  </a:lnTo>
                  <a:cubicBezTo>
                    <a:pt x="34575" y="707437"/>
                    <a:pt x="0" y="672862"/>
                    <a:pt x="0" y="630211"/>
                  </a:cubicBezTo>
                  <a:lnTo>
                    <a:pt x="0" y="77226"/>
                  </a:lnTo>
                  <a:cubicBezTo>
                    <a:pt x="0" y="34575"/>
                    <a:pt x="34575" y="0"/>
                    <a:pt x="77226" y="0"/>
                  </a:cubicBezTo>
                  <a:close/>
                </a:path>
              </a:pathLst>
            </a:custGeom>
            <a:solidFill>
              <a:srgbClr val="1F2937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66B2AE37-CB60-1B62-3652-B8F6917CFFBD}"/>
                </a:ext>
              </a:extLst>
            </p:cNvPr>
            <p:cNvSpPr txBox="1"/>
            <p:nvPr/>
          </p:nvSpPr>
          <p:spPr>
            <a:xfrm>
              <a:off x="0" y="-9525"/>
              <a:ext cx="1056138" cy="7169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67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15CA9F9A-07F1-3956-7BC1-9C80E6D7D766}"/>
              </a:ext>
            </a:extLst>
          </p:cNvPr>
          <p:cNvGrpSpPr/>
          <p:nvPr/>
        </p:nvGrpSpPr>
        <p:grpSpPr>
          <a:xfrm>
            <a:off x="9296400" y="666750"/>
            <a:ext cx="4010025" cy="5956430"/>
            <a:chOff x="0" y="0"/>
            <a:chExt cx="812800" cy="1207321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4F5B9667-1F07-AFB5-7731-AD3D1542A146}"/>
                </a:ext>
              </a:extLst>
            </p:cNvPr>
            <p:cNvSpPr/>
            <p:nvPr/>
          </p:nvSpPr>
          <p:spPr>
            <a:xfrm>
              <a:off x="0" y="0"/>
              <a:ext cx="812800" cy="1207321"/>
            </a:xfrm>
            <a:custGeom>
              <a:avLst/>
              <a:gdLst/>
              <a:ahLst/>
              <a:cxnLst/>
              <a:rect l="l" t="t" r="r" b="b"/>
              <a:pathLst>
                <a:path w="812800" h="1207321">
                  <a:moveTo>
                    <a:pt x="77226" y="0"/>
                  </a:moveTo>
                  <a:lnTo>
                    <a:pt x="735574" y="0"/>
                  </a:lnTo>
                  <a:cubicBezTo>
                    <a:pt x="778225" y="0"/>
                    <a:pt x="812800" y="34575"/>
                    <a:pt x="812800" y="77226"/>
                  </a:cubicBezTo>
                  <a:lnTo>
                    <a:pt x="812800" y="1130095"/>
                  </a:lnTo>
                  <a:cubicBezTo>
                    <a:pt x="812800" y="1172746"/>
                    <a:pt x="778225" y="1207321"/>
                    <a:pt x="735574" y="1207321"/>
                  </a:cubicBezTo>
                  <a:lnTo>
                    <a:pt x="77226" y="1207321"/>
                  </a:lnTo>
                  <a:cubicBezTo>
                    <a:pt x="34575" y="1207321"/>
                    <a:pt x="0" y="1172746"/>
                    <a:pt x="0" y="1130095"/>
                  </a:cubicBezTo>
                  <a:lnTo>
                    <a:pt x="0" y="77226"/>
                  </a:lnTo>
                  <a:cubicBezTo>
                    <a:pt x="0" y="34575"/>
                    <a:pt x="34575" y="0"/>
                    <a:pt x="77226" y="0"/>
                  </a:cubicBezTo>
                  <a:close/>
                </a:path>
              </a:pathLst>
            </a:custGeom>
            <a:blipFill>
              <a:blip r:embed="rId2"/>
              <a:stretch>
                <a:fillRect t="-428" b="-428"/>
              </a:stretch>
            </a:blipFill>
          </p:spPr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AAE1CD22-5BAD-8875-25F8-4554FF946DD0}"/>
              </a:ext>
            </a:extLst>
          </p:cNvPr>
          <p:cNvGrpSpPr/>
          <p:nvPr/>
        </p:nvGrpSpPr>
        <p:grpSpPr>
          <a:xfrm>
            <a:off x="13611225" y="666750"/>
            <a:ext cx="4010025" cy="5956430"/>
            <a:chOff x="0" y="0"/>
            <a:chExt cx="812800" cy="1207321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183073ED-20FD-6DA0-8006-5C553DA108F2}"/>
                </a:ext>
              </a:extLst>
            </p:cNvPr>
            <p:cNvSpPr/>
            <p:nvPr/>
          </p:nvSpPr>
          <p:spPr>
            <a:xfrm>
              <a:off x="0" y="0"/>
              <a:ext cx="812800" cy="1207321"/>
            </a:xfrm>
            <a:custGeom>
              <a:avLst/>
              <a:gdLst/>
              <a:ahLst/>
              <a:cxnLst/>
              <a:rect l="l" t="t" r="r" b="b"/>
              <a:pathLst>
                <a:path w="812800" h="1207321">
                  <a:moveTo>
                    <a:pt x="77226" y="0"/>
                  </a:moveTo>
                  <a:lnTo>
                    <a:pt x="735574" y="0"/>
                  </a:lnTo>
                  <a:cubicBezTo>
                    <a:pt x="778225" y="0"/>
                    <a:pt x="812800" y="34575"/>
                    <a:pt x="812800" y="77226"/>
                  </a:cubicBezTo>
                  <a:lnTo>
                    <a:pt x="812800" y="1130095"/>
                  </a:lnTo>
                  <a:cubicBezTo>
                    <a:pt x="812800" y="1172746"/>
                    <a:pt x="778225" y="1207321"/>
                    <a:pt x="735574" y="1207321"/>
                  </a:cubicBezTo>
                  <a:lnTo>
                    <a:pt x="77226" y="1207321"/>
                  </a:lnTo>
                  <a:cubicBezTo>
                    <a:pt x="34575" y="1207321"/>
                    <a:pt x="0" y="1172746"/>
                    <a:pt x="0" y="1130095"/>
                  </a:cubicBezTo>
                  <a:lnTo>
                    <a:pt x="0" y="77226"/>
                  </a:lnTo>
                  <a:cubicBezTo>
                    <a:pt x="0" y="34575"/>
                    <a:pt x="34575" y="0"/>
                    <a:pt x="77226" y="0"/>
                  </a:cubicBezTo>
                  <a:close/>
                </a:path>
              </a:pathLst>
            </a:custGeom>
            <a:blipFill>
              <a:blip r:embed="rId3"/>
              <a:stretch>
                <a:fillRect t="-428" b="-428"/>
              </a:stretch>
            </a:blipFill>
          </p:spPr>
        </p:sp>
      </p:grpSp>
      <p:sp>
        <p:nvSpPr>
          <p:cNvPr id="15" name="TextBox 15">
            <a:extLst>
              <a:ext uri="{FF2B5EF4-FFF2-40B4-BE49-F238E27FC236}">
                <a16:creationId xmlns:a16="http://schemas.microsoft.com/office/drawing/2014/main" id="{1B7C1CEA-A34A-9296-944A-1ED5DB32D882}"/>
              </a:ext>
            </a:extLst>
          </p:cNvPr>
          <p:cNvSpPr txBox="1"/>
          <p:nvPr/>
        </p:nvSpPr>
        <p:spPr>
          <a:xfrm>
            <a:off x="609600" y="1927820"/>
            <a:ext cx="6886575" cy="420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81"/>
              </a:lnSpc>
              <a:spcBef>
                <a:spcPct val="0"/>
              </a:spcBef>
            </a:pPr>
            <a:r>
              <a:rPr lang="en-US" sz="8000" u="none" strike="noStrike" spc="-163" dirty="0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SOLVING THE CULTURAL TRANSLATION GAP</a:t>
            </a:r>
          </a:p>
        </p:txBody>
      </p:sp>
      <p:grpSp>
        <p:nvGrpSpPr>
          <p:cNvPr id="16" name="Group 16">
            <a:extLst>
              <a:ext uri="{FF2B5EF4-FFF2-40B4-BE49-F238E27FC236}">
                <a16:creationId xmlns:a16="http://schemas.microsoft.com/office/drawing/2014/main" id="{314B161D-59C0-48A0-ECA1-3BD3DBAB36EB}"/>
              </a:ext>
            </a:extLst>
          </p:cNvPr>
          <p:cNvGrpSpPr/>
          <p:nvPr/>
        </p:nvGrpSpPr>
        <p:grpSpPr>
          <a:xfrm>
            <a:off x="9684671" y="7454265"/>
            <a:ext cx="3257550" cy="1763332"/>
            <a:chOff x="0" y="0"/>
            <a:chExt cx="4343400" cy="2351109"/>
          </a:xfrm>
        </p:grpSpPr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421BD37C-4EEB-CB0F-5CAA-D3AF6B57CB24}"/>
                </a:ext>
              </a:extLst>
            </p:cNvPr>
            <p:cNvSpPr txBox="1"/>
            <p:nvPr/>
          </p:nvSpPr>
          <p:spPr>
            <a:xfrm>
              <a:off x="0" y="0"/>
              <a:ext cx="4343400" cy="3654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063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rgbClr val="FFFFFF"/>
                  </a:solidFill>
                  <a:latin typeface="Cooper BT Medium"/>
                  <a:ea typeface="Cooper BT Medium"/>
                  <a:cs typeface="Cooper BT Medium"/>
                  <a:sym typeface="Cooper BT Medium"/>
                </a:rPr>
                <a:t>Generic AI Beat</a:t>
              </a:r>
            </a:p>
          </p:txBody>
        </p: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ABC185E5-229D-C040-1A3C-B0A6EBD5A2E2}"/>
                </a:ext>
              </a:extLst>
            </p:cNvPr>
            <p:cNvSpPr txBox="1"/>
            <p:nvPr/>
          </p:nvSpPr>
          <p:spPr>
            <a:xfrm>
              <a:off x="0" y="889000"/>
              <a:ext cx="4343400" cy="14621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FBBF24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Modern sound produced by algorithms and technology</a:t>
              </a:r>
            </a:p>
          </p:txBody>
        </p:sp>
      </p:grpSp>
      <p:grpSp>
        <p:nvGrpSpPr>
          <p:cNvPr id="19" name="Group 19">
            <a:extLst>
              <a:ext uri="{FF2B5EF4-FFF2-40B4-BE49-F238E27FC236}">
                <a16:creationId xmlns:a16="http://schemas.microsoft.com/office/drawing/2014/main" id="{EB5DFA1D-D43F-BA92-51ED-55B4761C91DE}"/>
              </a:ext>
            </a:extLst>
          </p:cNvPr>
          <p:cNvGrpSpPr/>
          <p:nvPr/>
        </p:nvGrpSpPr>
        <p:grpSpPr>
          <a:xfrm>
            <a:off x="13987462" y="7454265"/>
            <a:ext cx="3257550" cy="1880235"/>
            <a:chOff x="0" y="0"/>
            <a:chExt cx="4343400" cy="2506980"/>
          </a:xfrm>
        </p:grpSpPr>
        <p:sp>
          <p:nvSpPr>
            <p:cNvPr id="20" name="TextBox 20">
              <a:extLst>
                <a:ext uri="{FF2B5EF4-FFF2-40B4-BE49-F238E27FC236}">
                  <a16:creationId xmlns:a16="http://schemas.microsoft.com/office/drawing/2014/main" id="{BFE425A6-9794-AFE2-7EDD-59AF9E8D808C}"/>
                </a:ext>
              </a:extLst>
            </p:cNvPr>
            <p:cNvSpPr txBox="1"/>
            <p:nvPr/>
          </p:nvSpPr>
          <p:spPr>
            <a:xfrm>
              <a:off x="0" y="0"/>
              <a:ext cx="4343400" cy="71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063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rgbClr val="FFFFFF"/>
                  </a:solidFill>
                  <a:latin typeface="Cooper BT Medium"/>
                  <a:ea typeface="Cooper BT Medium"/>
                  <a:cs typeface="Cooper BT Medium"/>
                  <a:sym typeface="Cooper BT Medium"/>
                </a:rPr>
                <a:t>Authentic Cameroonian Genres</a:t>
              </a:r>
            </a:p>
          </p:txBody>
        </p:sp>
        <p:sp>
          <p:nvSpPr>
            <p:cNvPr id="21" name="TextBox 21">
              <a:extLst>
                <a:ext uri="{FF2B5EF4-FFF2-40B4-BE49-F238E27FC236}">
                  <a16:creationId xmlns:a16="http://schemas.microsoft.com/office/drawing/2014/main" id="{595DB603-575C-8F40-292B-5465B75CBCC5}"/>
                </a:ext>
              </a:extLst>
            </p:cNvPr>
            <p:cNvSpPr txBox="1"/>
            <p:nvPr/>
          </p:nvSpPr>
          <p:spPr>
            <a:xfrm>
              <a:off x="0" y="1044871"/>
              <a:ext cx="4343400" cy="14621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FBBF24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Rich cultural rhythms rooted in tradition and heritage</a:t>
              </a:r>
            </a:p>
          </p:txBody>
        </p:sp>
      </p:grpSp>
      <p:sp>
        <p:nvSpPr>
          <p:cNvPr id="22" name="Freeform 22">
            <a:extLst>
              <a:ext uri="{FF2B5EF4-FFF2-40B4-BE49-F238E27FC236}">
                <a16:creationId xmlns:a16="http://schemas.microsoft.com/office/drawing/2014/main" id="{A310387D-DF76-21DA-03CD-80FA209EBD1D}"/>
              </a:ext>
            </a:extLst>
          </p:cNvPr>
          <p:cNvSpPr/>
          <p:nvPr/>
        </p:nvSpPr>
        <p:spPr>
          <a:xfrm>
            <a:off x="-700808" y="6607510"/>
            <a:ext cx="3459016" cy="4461104"/>
          </a:xfrm>
          <a:custGeom>
            <a:avLst/>
            <a:gdLst/>
            <a:ahLst/>
            <a:cxnLst/>
            <a:rect l="l" t="t" r="r" b="b"/>
            <a:pathLst>
              <a:path w="3459016" h="4461104">
                <a:moveTo>
                  <a:pt x="0" y="0"/>
                </a:moveTo>
                <a:lnTo>
                  <a:pt x="3459016" y="0"/>
                </a:lnTo>
                <a:lnTo>
                  <a:pt x="3459016" y="4461105"/>
                </a:lnTo>
                <a:lnTo>
                  <a:pt x="0" y="4461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2FA9681-7DF5-036A-8ED1-B45A5B5606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5975" y="9391650"/>
            <a:ext cx="2638425" cy="70485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104FE88-34C2-F7C4-7E1A-E6A61E28E44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9332090"/>
            <a:ext cx="2803822" cy="84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25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2400300"/>
            <a:ext cx="8324850" cy="6228873"/>
            <a:chOff x="0" y="-1270000"/>
            <a:chExt cx="11099800" cy="8305165"/>
          </a:xfrm>
        </p:grpSpPr>
        <p:sp>
          <p:nvSpPr>
            <p:cNvPr id="3" name="TextBox 3"/>
            <p:cNvSpPr txBox="1"/>
            <p:nvPr/>
          </p:nvSpPr>
          <p:spPr>
            <a:xfrm>
              <a:off x="0" y="4737100"/>
              <a:ext cx="11099800" cy="2298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spcBef>
                  <a:spcPct val="0"/>
                </a:spcBef>
              </a:pPr>
              <a:r>
                <a:rPr lang="en-US" sz="28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The lack of </a:t>
              </a:r>
              <a:r>
                <a:rPr lang="en-US" sz="2800" b="1" u="none" strike="noStrike" spc="-48" dirty="0">
                  <a:solidFill>
                    <a:srgbClr val="FFFFFF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supportive infrastructure</a:t>
              </a:r>
              <a:r>
                <a:rPr lang="en-US" sz="28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and access to AI technology significantly hampers the growth of Cameroon’s music industry, limiting opportunities for artists to thrive and be discovered.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270000"/>
              <a:ext cx="11099800" cy="32487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500"/>
                </a:lnSpc>
                <a:spcBef>
                  <a:spcPct val="0"/>
                </a:spcBef>
              </a:pPr>
              <a:r>
                <a:rPr lang="en-US" sz="9500" u="none" strike="noStrike" spc="-190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MARKET CHALLENGE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543300"/>
              <a:ext cx="11099800" cy="518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b="1" u="none" strike="noStrike" spc="-48" dirty="0">
                  <a:solidFill>
                    <a:srgbClr val="FBBF24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Infrastructure and AI Access Limitations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8267700" cy="10287000"/>
            <a:chOff x="0" y="0"/>
            <a:chExt cx="2177501" cy="27093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77501" cy="2709333"/>
            </a:xfrm>
            <a:custGeom>
              <a:avLst/>
              <a:gdLst/>
              <a:ahLst/>
              <a:cxnLst/>
              <a:rect l="l" t="t" r="r" b="b"/>
              <a:pathLst>
                <a:path w="2177501" h="2709333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BF2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66750" y="666750"/>
            <a:ext cx="6886575" cy="8953500"/>
            <a:chOff x="0" y="0"/>
            <a:chExt cx="812800" cy="105675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1056752"/>
            </a:xfrm>
            <a:custGeom>
              <a:avLst/>
              <a:gdLst/>
              <a:ahLst/>
              <a:cxnLst/>
              <a:rect l="l" t="t" r="r" b="b"/>
              <a:pathLst>
                <a:path w="812800" h="1056752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t="-271" b="-271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 rot="5400000">
            <a:off x="6176504" y="61454"/>
            <a:ext cx="1438275" cy="1315368"/>
          </a:xfrm>
          <a:custGeom>
            <a:avLst/>
            <a:gdLst/>
            <a:ahLst/>
            <a:cxnLst/>
            <a:rect l="l" t="t" r="r" b="b"/>
            <a:pathLst>
              <a:path w="1438275" h="1315368">
                <a:moveTo>
                  <a:pt x="0" y="0"/>
                </a:moveTo>
                <a:lnTo>
                  <a:pt x="1438275" y="0"/>
                </a:lnTo>
                <a:lnTo>
                  <a:pt x="1438275" y="1315367"/>
                </a:lnTo>
                <a:lnTo>
                  <a:pt x="0" y="1315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D21DFE3-78FD-F479-BEB6-0D3CAD8291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4375" y="9467850"/>
            <a:ext cx="2638425" cy="7048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A64CE5E-5A36-F210-34EB-FDE11F47E4F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9410700"/>
            <a:ext cx="2803822" cy="8406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5143500"/>
            <a:ext cx="5448300" cy="2828979"/>
            <a:chOff x="0" y="0"/>
            <a:chExt cx="7264400" cy="3771972"/>
          </a:xfrm>
        </p:grpSpPr>
        <p:sp>
          <p:nvSpPr>
            <p:cNvPr id="3" name="TextBox 3"/>
            <p:cNvSpPr txBox="1"/>
            <p:nvPr/>
          </p:nvSpPr>
          <p:spPr>
            <a:xfrm>
              <a:off x="0" y="1155700"/>
              <a:ext cx="7264400" cy="2616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Access Basic features </a:t>
              </a: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Boosts engagement</a:t>
              </a: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Users encouraged to upgrade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7264400" cy="60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FBBF24"/>
                  </a:solidFill>
                  <a:latin typeface="Cooper BT Medium"/>
                  <a:ea typeface="Cooper BT Medium"/>
                  <a:cs typeface="Cooper BT Medium"/>
                  <a:sym typeface="Cooper BT Medium"/>
                </a:rPr>
                <a:t>Freemium Model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10400" y="5143500"/>
            <a:ext cx="5448300" cy="4419158"/>
            <a:chOff x="0" y="0"/>
            <a:chExt cx="7264400" cy="5892211"/>
          </a:xfrm>
        </p:grpSpPr>
        <p:sp>
          <p:nvSpPr>
            <p:cNvPr id="6" name="TextBox 6"/>
            <p:cNvSpPr txBox="1"/>
            <p:nvPr/>
          </p:nvSpPr>
          <p:spPr>
            <a:xfrm>
              <a:off x="0" y="1155700"/>
              <a:ext cx="7264400" cy="4736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Subscription: $100/ month</a:t>
              </a: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HQ Exports</a:t>
              </a: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Unlimited projects</a:t>
              </a: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Priority Generation</a:t>
              </a: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lvl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No ads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7264400" cy="60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FBBF24"/>
                  </a:solidFill>
                  <a:latin typeface="Cooper BT Medium"/>
                  <a:ea typeface="Cooper BT Medium"/>
                  <a:cs typeface="Cooper BT Medium"/>
                  <a:sym typeface="Cooper BT Medium"/>
                </a:rPr>
                <a:t>Premium Tiers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534900" y="5143500"/>
            <a:ext cx="5448300" cy="3226524"/>
            <a:chOff x="0" y="0"/>
            <a:chExt cx="7264400" cy="4302032"/>
          </a:xfrm>
        </p:grpSpPr>
        <p:sp>
          <p:nvSpPr>
            <p:cNvPr id="9" name="TextBox 9"/>
            <p:cNvSpPr txBox="1"/>
            <p:nvPr/>
          </p:nvSpPr>
          <p:spPr>
            <a:xfrm>
              <a:off x="0" y="1155700"/>
              <a:ext cx="7264400" cy="3146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Charges $80/ month</a:t>
              </a:r>
            </a:p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Flexible usage-based pricing</a:t>
              </a:r>
            </a:p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</a:t>
              </a: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ccess to valuable services</a:t>
              </a:r>
            </a:p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endPara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7264400" cy="60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BBF24"/>
                  </a:solidFill>
                  <a:latin typeface="Cooper BT Medium"/>
                  <a:ea typeface="Cooper BT Medium"/>
                  <a:cs typeface="Cooper BT Medium"/>
                  <a:sym typeface="Cooper BT Medium"/>
                </a:rPr>
                <a:t>Pay-per-Export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66750" y="1347788"/>
            <a:ext cx="12639675" cy="1662112"/>
            <a:chOff x="0" y="171451"/>
            <a:chExt cx="16852900" cy="2216149"/>
          </a:xfrm>
        </p:grpSpPr>
        <p:sp>
          <p:nvSpPr>
            <p:cNvPr id="12" name="TextBox 12"/>
            <p:cNvSpPr txBox="1"/>
            <p:nvPr/>
          </p:nvSpPr>
          <p:spPr>
            <a:xfrm>
              <a:off x="0" y="1869440"/>
              <a:ext cx="16852900" cy="518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b="1" u="none" strike="noStrike" spc="-48" dirty="0">
                  <a:solidFill>
                    <a:srgbClr val="FBBF24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Exploring Diverse Revenue Streams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71451"/>
              <a:ext cx="16852900" cy="14533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499"/>
                </a:lnSpc>
                <a:spcBef>
                  <a:spcPct val="0"/>
                </a:spcBef>
              </a:pPr>
              <a:r>
                <a:rPr lang="en-US" sz="8499" u="none" strike="noStrike" spc="-169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Business Model</a:t>
              </a:r>
            </a:p>
          </p:txBody>
        </p:sp>
      </p:grpSp>
      <p:sp>
        <p:nvSpPr>
          <p:cNvPr id="14" name="Freeform 14"/>
          <p:cNvSpPr/>
          <p:nvPr/>
        </p:nvSpPr>
        <p:spPr>
          <a:xfrm flipH="1">
            <a:off x="16850868" y="692349"/>
            <a:ext cx="1876083" cy="1497455"/>
          </a:xfrm>
          <a:custGeom>
            <a:avLst/>
            <a:gdLst/>
            <a:ahLst/>
            <a:cxnLst/>
            <a:rect l="l" t="t" r="r" b="b"/>
            <a:pathLst>
              <a:path w="1876083" h="1497455">
                <a:moveTo>
                  <a:pt x="1876083" y="0"/>
                </a:moveTo>
                <a:lnTo>
                  <a:pt x="0" y="0"/>
                </a:lnTo>
                <a:lnTo>
                  <a:pt x="0" y="1497455"/>
                </a:lnTo>
                <a:lnTo>
                  <a:pt x="1876083" y="1497455"/>
                </a:lnTo>
                <a:lnTo>
                  <a:pt x="187608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309E27F-E095-1251-9E81-964EE24DED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9467850"/>
            <a:ext cx="2638425" cy="7048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AA72A3E-61BA-2C33-5CB9-C792ABFFCF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9408290"/>
            <a:ext cx="2803822" cy="8406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02596" y="0"/>
            <a:ext cx="8185404" cy="10287000"/>
            <a:chOff x="0" y="0"/>
            <a:chExt cx="2155827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55827" cy="2709333"/>
            </a:xfrm>
            <a:custGeom>
              <a:avLst/>
              <a:gdLst/>
              <a:ahLst/>
              <a:cxnLst/>
              <a:rect l="l" t="t" r="r" b="b"/>
              <a:pathLst>
                <a:path w="2155827" h="2709333">
                  <a:moveTo>
                    <a:pt x="0" y="0"/>
                  </a:moveTo>
                  <a:lnTo>
                    <a:pt x="2155827" y="0"/>
                  </a:lnTo>
                  <a:lnTo>
                    <a:pt x="215582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BF2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155827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08180" y="666750"/>
            <a:ext cx="6947741" cy="8953500"/>
            <a:chOff x="0" y="0"/>
            <a:chExt cx="812800" cy="104744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047449"/>
            </a:xfrm>
            <a:custGeom>
              <a:avLst/>
              <a:gdLst/>
              <a:ahLst/>
              <a:cxnLst/>
              <a:rect l="l" t="t" r="r" b="b"/>
              <a:pathLst>
                <a:path w="812800" h="1047449">
                  <a:moveTo>
                    <a:pt x="44572" y="0"/>
                  </a:moveTo>
                  <a:lnTo>
                    <a:pt x="768228" y="0"/>
                  </a:lnTo>
                  <a:cubicBezTo>
                    <a:pt x="792844" y="0"/>
                    <a:pt x="812800" y="19956"/>
                    <a:pt x="812800" y="44572"/>
                  </a:cubicBezTo>
                  <a:lnTo>
                    <a:pt x="812800" y="1002877"/>
                  </a:lnTo>
                  <a:cubicBezTo>
                    <a:pt x="812800" y="1027493"/>
                    <a:pt x="792844" y="1047449"/>
                    <a:pt x="768228" y="1047449"/>
                  </a:cubicBezTo>
                  <a:lnTo>
                    <a:pt x="44572" y="1047449"/>
                  </a:lnTo>
                  <a:cubicBezTo>
                    <a:pt x="19956" y="1047449"/>
                    <a:pt x="0" y="1027493"/>
                    <a:pt x="0" y="1002877"/>
                  </a:cubicBezTo>
                  <a:lnTo>
                    <a:pt x="0" y="44572"/>
                  </a:lnTo>
                  <a:cubicBezTo>
                    <a:pt x="0" y="19956"/>
                    <a:pt x="19956" y="0"/>
                    <a:pt x="44572" y="0"/>
                  </a:cubicBezTo>
                  <a:close/>
                </a:path>
              </a:pathLst>
            </a:custGeom>
            <a:blipFill>
              <a:blip r:embed="rId2"/>
              <a:stretch>
                <a:fillRect t="-306" b="-30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666750" y="266700"/>
            <a:ext cx="8324850" cy="1286425"/>
            <a:chOff x="0" y="-533400"/>
            <a:chExt cx="11099800" cy="1715233"/>
          </a:xfrm>
        </p:grpSpPr>
        <p:sp>
          <p:nvSpPr>
            <p:cNvPr id="8" name="TextBox 8"/>
            <p:cNvSpPr txBox="1"/>
            <p:nvPr/>
          </p:nvSpPr>
          <p:spPr>
            <a:xfrm>
              <a:off x="0" y="685800"/>
              <a:ext cx="11099800" cy="496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400" b="1" u="none" strike="noStrike" spc="-48" dirty="0">
                  <a:solidFill>
                    <a:srgbClr val="FBBF24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Empower artists, share their talents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33400"/>
              <a:ext cx="11099800" cy="1283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499"/>
                </a:lnSpc>
                <a:spcBef>
                  <a:spcPct val="0"/>
                </a:spcBef>
              </a:pPr>
              <a:r>
                <a:rPr lang="en-US" sz="4800" u="none" strike="noStrike" spc="-169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Connect With Us</a:t>
              </a:r>
            </a:p>
          </p:txBody>
        </p:sp>
      </p:grpSp>
      <p:sp>
        <p:nvSpPr>
          <p:cNvPr id="19" name="Freeform 19"/>
          <p:cNvSpPr/>
          <p:nvPr/>
        </p:nvSpPr>
        <p:spPr>
          <a:xfrm rot="5400000" flipH="1">
            <a:off x="16106389" y="8352937"/>
            <a:ext cx="1792448" cy="1639275"/>
          </a:xfrm>
          <a:custGeom>
            <a:avLst/>
            <a:gdLst/>
            <a:ahLst/>
            <a:cxnLst/>
            <a:rect l="l" t="t" r="r" b="b"/>
            <a:pathLst>
              <a:path w="1792448" h="1639275">
                <a:moveTo>
                  <a:pt x="1792448" y="0"/>
                </a:moveTo>
                <a:lnTo>
                  <a:pt x="0" y="0"/>
                </a:lnTo>
                <a:lnTo>
                  <a:pt x="0" y="1639276"/>
                </a:lnTo>
                <a:lnTo>
                  <a:pt x="1792448" y="1639276"/>
                </a:lnTo>
                <a:lnTo>
                  <a:pt x="179244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2710102D-E370-0FBB-F43D-920EBC42A185}"/>
              </a:ext>
            </a:extLst>
          </p:cNvPr>
          <p:cNvSpPr txBox="1"/>
          <p:nvPr/>
        </p:nvSpPr>
        <p:spPr>
          <a:xfrm>
            <a:off x="685800" y="3009900"/>
            <a:ext cx="8324850" cy="1165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  <a:spcBef>
                <a:spcPct val="0"/>
              </a:spcBef>
            </a:pPr>
            <a:r>
              <a:rPr lang="en-US" sz="11500" u="none" strike="noStrike" spc="-169" dirty="0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THANK YOU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9837349-ACA6-A8AB-595D-9BC592D9AE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9467850"/>
            <a:ext cx="2638425" cy="7048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EDC9607-1DD9-11C8-2DD8-D01339D0FF1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9408290"/>
            <a:ext cx="2803822" cy="84061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25E9AA4-2111-7C2F-21D9-6D0068FA82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473" y="4302425"/>
            <a:ext cx="3602359" cy="47272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95802B-AFAC-7CBD-020B-E68DE229D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D1C50D8-9C7B-10F8-98E5-FC79FBD297DF}"/>
              </a:ext>
            </a:extLst>
          </p:cNvPr>
          <p:cNvGrpSpPr/>
          <p:nvPr/>
        </p:nvGrpSpPr>
        <p:grpSpPr>
          <a:xfrm>
            <a:off x="9296400" y="1313732"/>
            <a:ext cx="8324850" cy="6342358"/>
            <a:chOff x="0" y="-3403600"/>
            <a:chExt cx="11099800" cy="8456479"/>
          </a:xfrm>
        </p:grpSpPr>
        <p:sp>
          <p:nvSpPr>
            <p:cNvPr id="3" name="TextBox 3">
              <a:extLst>
                <a:ext uri="{FF2B5EF4-FFF2-40B4-BE49-F238E27FC236}">
                  <a16:creationId xmlns:a16="http://schemas.microsoft.com/office/drawing/2014/main" id="{A69778CB-001B-F2A1-B545-02D8F9E7A297}"/>
                </a:ext>
              </a:extLst>
            </p:cNvPr>
            <p:cNvSpPr txBox="1"/>
            <p:nvPr/>
          </p:nvSpPr>
          <p:spPr>
            <a:xfrm>
              <a:off x="0" y="2184401"/>
              <a:ext cx="11099800" cy="28684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African music growing </a:t>
              </a:r>
              <a:r>
                <a:rPr lang="en-US" sz="2400" b="1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12% yearly</a:t>
              </a: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Afrobeats forecast: </a:t>
              </a:r>
              <a:r>
                <a:rPr lang="en-US" sz="2400" b="1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$15B by 2025</a:t>
              </a: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Streaming platforms aggressively expanding across Africa</a:t>
              </a: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Global creative industries prioritizing African content</a:t>
              </a:r>
              <a:endParaRPr lang="en-US" sz="2400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E8FAF77-6066-8980-3C43-5C146D1AA201}"/>
                </a:ext>
              </a:extLst>
            </p:cNvPr>
            <p:cNvSpPr txBox="1"/>
            <p:nvPr/>
          </p:nvSpPr>
          <p:spPr>
            <a:xfrm>
              <a:off x="0" y="-3403600"/>
              <a:ext cx="11099800" cy="32487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500"/>
                </a:lnSpc>
                <a:spcBef>
                  <a:spcPct val="0"/>
                </a:spcBef>
              </a:pPr>
              <a:r>
                <a:rPr lang="en-US" sz="9500" u="none" strike="noStrike" spc="-190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MARKET </a:t>
              </a:r>
              <a:r>
                <a:rPr lang="en-US" sz="9500" spc="-190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ANALYSIS</a:t>
              </a:r>
              <a:endParaRPr lang="en-US" sz="9500" u="none" strike="noStrike" spc="-190" dirty="0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endParaRPr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69B27CD5-6C43-3C36-ADF1-6341D0E9CB26}"/>
                </a:ext>
              </a:extLst>
            </p:cNvPr>
            <p:cNvSpPr txBox="1"/>
            <p:nvPr/>
          </p:nvSpPr>
          <p:spPr>
            <a:xfrm>
              <a:off x="0" y="254001"/>
              <a:ext cx="11099800" cy="53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  <a:spcBef>
                  <a:spcPct val="0"/>
                </a:spcBef>
              </a:pPr>
              <a:r>
                <a:rPr lang="en-US" sz="2800" b="1" u="none" strike="noStrike" spc="-48" dirty="0">
                  <a:solidFill>
                    <a:srgbClr val="FBBF24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Africa’s Exploding Music Market</a:t>
              </a:r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5D77010-1297-F3A6-B702-30849388118E}"/>
              </a:ext>
            </a:extLst>
          </p:cNvPr>
          <p:cNvGrpSpPr/>
          <p:nvPr/>
        </p:nvGrpSpPr>
        <p:grpSpPr>
          <a:xfrm>
            <a:off x="0" y="0"/>
            <a:ext cx="8267700" cy="10287000"/>
            <a:chOff x="0" y="0"/>
            <a:chExt cx="2177501" cy="2709333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3A0A926-0541-8838-08CE-7BDB0A7844A7}"/>
                </a:ext>
              </a:extLst>
            </p:cNvPr>
            <p:cNvSpPr/>
            <p:nvPr/>
          </p:nvSpPr>
          <p:spPr>
            <a:xfrm>
              <a:off x="0" y="0"/>
              <a:ext cx="2177501" cy="2709333"/>
            </a:xfrm>
            <a:custGeom>
              <a:avLst/>
              <a:gdLst/>
              <a:ahLst/>
              <a:cxnLst/>
              <a:rect l="l" t="t" r="r" b="b"/>
              <a:pathLst>
                <a:path w="2177501" h="2709333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BF24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8A8473B0-1B58-DA77-ABDA-07A140FFB74F}"/>
                </a:ext>
              </a:extLst>
            </p:cNvPr>
            <p:cNvSpPr txBox="1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2A817133-8C5F-7DE4-4D5F-FA3AA1FE51A6}"/>
              </a:ext>
            </a:extLst>
          </p:cNvPr>
          <p:cNvGrpSpPr/>
          <p:nvPr/>
        </p:nvGrpSpPr>
        <p:grpSpPr>
          <a:xfrm>
            <a:off x="666750" y="666750"/>
            <a:ext cx="6886575" cy="8953500"/>
            <a:chOff x="0" y="0"/>
            <a:chExt cx="812800" cy="1056752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F386AB47-494B-4293-183F-5C56F68D5A80}"/>
                </a:ext>
              </a:extLst>
            </p:cNvPr>
            <p:cNvSpPr/>
            <p:nvPr/>
          </p:nvSpPr>
          <p:spPr>
            <a:xfrm>
              <a:off x="0" y="0"/>
              <a:ext cx="812800" cy="1056752"/>
            </a:xfrm>
            <a:custGeom>
              <a:avLst/>
              <a:gdLst/>
              <a:ahLst/>
              <a:cxnLst/>
              <a:rect l="l" t="t" r="r" b="b"/>
              <a:pathLst>
                <a:path w="812800" h="1056752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t="-271" b="-271"/>
              </a:stretch>
            </a:blipFill>
          </p:spPr>
        </p:sp>
      </p:grpSp>
      <p:sp>
        <p:nvSpPr>
          <p:cNvPr id="11" name="Freeform 11">
            <a:extLst>
              <a:ext uri="{FF2B5EF4-FFF2-40B4-BE49-F238E27FC236}">
                <a16:creationId xmlns:a16="http://schemas.microsoft.com/office/drawing/2014/main" id="{EE820BFB-4623-7A4F-69E2-44897B0FF45A}"/>
              </a:ext>
            </a:extLst>
          </p:cNvPr>
          <p:cNvSpPr/>
          <p:nvPr/>
        </p:nvSpPr>
        <p:spPr>
          <a:xfrm rot="5400000">
            <a:off x="6176504" y="61454"/>
            <a:ext cx="1438275" cy="1315368"/>
          </a:xfrm>
          <a:custGeom>
            <a:avLst/>
            <a:gdLst/>
            <a:ahLst/>
            <a:cxnLst/>
            <a:rect l="l" t="t" r="r" b="b"/>
            <a:pathLst>
              <a:path w="1438275" h="1315368">
                <a:moveTo>
                  <a:pt x="0" y="0"/>
                </a:moveTo>
                <a:lnTo>
                  <a:pt x="1438275" y="0"/>
                </a:lnTo>
                <a:lnTo>
                  <a:pt x="1438275" y="1315367"/>
                </a:lnTo>
                <a:lnTo>
                  <a:pt x="0" y="1315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E4E9EE2E-5EE5-A6CA-B444-F945426D3425}"/>
              </a:ext>
            </a:extLst>
          </p:cNvPr>
          <p:cNvSpPr txBox="1"/>
          <p:nvPr/>
        </p:nvSpPr>
        <p:spPr>
          <a:xfrm>
            <a:off x="9296400" y="8458774"/>
            <a:ext cx="8324850" cy="570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l">
              <a:lnSpc>
                <a:spcPct val="150000"/>
              </a:lnSpc>
              <a:spcBef>
                <a:spcPct val="0"/>
              </a:spcBef>
            </a:pPr>
            <a:r>
              <a:rPr lang="en-US" sz="2800" b="1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Africa is rising and Cameroon must rise with it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31B163C-11C0-6452-7AFA-C905C657D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4375" y="9486900"/>
            <a:ext cx="2638425" cy="7048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82D59A4-AD51-695F-B0A6-4235D27889F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9410700"/>
            <a:ext cx="2803822" cy="84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537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93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D9E4BC-DCEB-1885-B7AD-2379DDEA6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DE6E0F1-A21C-D966-EADC-3D84878BEB12}"/>
              </a:ext>
            </a:extLst>
          </p:cNvPr>
          <p:cNvGrpSpPr/>
          <p:nvPr/>
        </p:nvGrpSpPr>
        <p:grpSpPr>
          <a:xfrm>
            <a:off x="685800" y="495300"/>
            <a:ext cx="8324850" cy="5679641"/>
            <a:chOff x="0" y="-3606800"/>
            <a:chExt cx="11099800" cy="7572856"/>
          </a:xfrm>
        </p:grpSpPr>
        <p:sp>
          <p:nvSpPr>
            <p:cNvPr id="3" name="TextBox 3">
              <a:extLst>
                <a:ext uri="{FF2B5EF4-FFF2-40B4-BE49-F238E27FC236}">
                  <a16:creationId xmlns:a16="http://schemas.microsoft.com/office/drawing/2014/main" id="{10430D33-DB70-CB76-855E-C4A6EF0D69A1}"/>
                </a:ext>
              </a:extLst>
            </p:cNvPr>
            <p:cNvSpPr txBox="1"/>
            <p:nvPr/>
          </p:nvSpPr>
          <p:spPr>
            <a:xfrm>
              <a:off x="0" y="1066801"/>
              <a:ext cx="11099800" cy="2899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 algn="l">
                <a:lnSpc>
                  <a:spcPct val="150000"/>
                </a:lnSpc>
                <a:spcBef>
                  <a:spcPct val="0"/>
                </a:spcBef>
              </a:pPr>
              <a:r>
                <a:rPr lang="en-US" sz="2500" b="1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Cameroon’s underrepresentation</a:t>
              </a: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&lt;3% African streaming contribution</a:t>
              </a:r>
              <a:endParaRPr lang="en-US" sz="2400" b="1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&lt;0.5% tracks on major afrobeats playlists</a:t>
              </a:r>
              <a:endParaRPr lang="en-US" sz="2400" b="1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marL="457200" lvl="0" indent="-45720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Cultural giants(Makossa, </a:t>
              </a:r>
              <a:r>
                <a:rPr lang="en-US" sz="2400" u="none" strike="noStrike" spc="-48" dirty="0" err="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Bikutsi</a:t>
              </a:r>
              <a:r>
                <a:rPr lang="en-US" sz="2400" u="none" strike="noStrike" spc="-4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) missing from global DSPs</a:t>
              </a: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3E3AA09-CC0C-29C1-695B-32B5E3211D52}"/>
                </a:ext>
              </a:extLst>
            </p:cNvPr>
            <p:cNvSpPr txBox="1"/>
            <p:nvPr/>
          </p:nvSpPr>
          <p:spPr>
            <a:xfrm>
              <a:off x="0" y="-3606800"/>
              <a:ext cx="11099800" cy="32487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500"/>
                </a:lnSpc>
                <a:spcBef>
                  <a:spcPct val="0"/>
                </a:spcBef>
              </a:pPr>
              <a:r>
                <a:rPr lang="en-US" sz="9500" u="none" strike="noStrike" spc="-190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MARKET </a:t>
              </a:r>
              <a:r>
                <a:rPr lang="en-US" sz="9500" spc="-190" dirty="0">
                  <a:solidFill>
                    <a:srgbClr val="FFFFFF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ANALYSIS</a:t>
              </a:r>
              <a:endParaRPr lang="en-US" sz="9500" u="none" strike="noStrike" spc="-190" dirty="0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endParaRPr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84CEA37A-254A-F0AA-C383-8313E39A5282}"/>
                </a:ext>
              </a:extLst>
            </p:cNvPr>
            <p:cNvSpPr txBox="1"/>
            <p:nvPr/>
          </p:nvSpPr>
          <p:spPr>
            <a:xfrm>
              <a:off x="0" y="50801"/>
              <a:ext cx="11099800" cy="53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3120"/>
                </a:lnSpc>
                <a:spcBef>
                  <a:spcPct val="0"/>
                </a:spcBef>
              </a:pPr>
              <a:r>
                <a:rPr lang="en-US" sz="2800" b="1" spc="-48" dirty="0">
                  <a:solidFill>
                    <a:srgbClr val="FBBF24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CAMEROON: High Talent, Low Global Visibility</a:t>
              </a:r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11506003-935A-0464-6D1F-EB26C3E66EB1}"/>
              </a:ext>
            </a:extLst>
          </p:cNvPr>
          <p:cNvGrpSpPr/>
          <p:nvPr/>
        </p:nvGrpSpPr>
        <p:grpSpPr>
          <a:xfrm>
            <a:off x="10248900" y="0"/>
            <a:ext cx="8267700" cy="10287000"/>
            <a:chOff x="0" y="0"/>
            <a:chExt cx="2177501" cy="2709333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CDAA084-6098-74DA-FE24-ACA964CAEF2A}"/>
                </a:ext>
              </a:extLst>
            </p:cNvPr>
            <p:cNvSpPr/>
            <p:nvPr/>
          </p:nvSpPr>
          <p:spPr>
            <a:xfrm>
              <a:off x="0" y="0"/>
              <a:ext cx="2177501" cy="2709333"/>
            </a:xfrm>
            <a:custGeom>
              <a:avLst/>
              <a:gdLst/>
              <a:ahLst/>
              <a:cxnLst/>
              <a:rect l="l" t="t" r="r" b="b"/>
              <a:pathLst>
                <a:path w="2177501" h="2709333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BF24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2F55FBB8-AB93-4738-9A5B-6A39085EEB26}"/>
                </a:ext>
              </a:extLst>
            </p:cNvPr>
            <p:cNvSpPr txBox="1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455714CD-8211-2D75-A1EF-A261742C1258}"/>
              </a:ext>
            </a:extLst>
          </p:cNvPr>
          <p:cNvGrpSpPr/>
          <p:nvPr/>
        </p:nvGrpSpPr>
        <p:grpSpPr>
          <a:xfrm>
            <a:off x="10915650" y="666750"/>
            <a:ext cx="6886575" cy="8953500"/>
            <a:chOff x="0" y="0"/>
            <a:chExt cx="812800" cy="1056752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2B3E79D1-7DED-0E66-014C-7BF262276067}"/>
                </a:ext>
              </a:extLst>
            </p:cNvPr>
            <p:cNvSpPr/>
            <p:nvPr/>
          </p:nvSpPr>
          <p:spPr>
            <a:xfrm>
              <a:off x="0" y="0"/>
              <a:ext cx="812800" cy="1056752"/>
            </a:xfrm>
            <a:custGeom>
              <a:avLst/>
              <a:gdLst/>
              <a:ahLst/>
              <a:cxnLst/>
              <a:rect l="l" t="t" r="r" b="b"/>
              <a:pathLst>
                <a:path w="812800" h="1056752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t="-271" b="-271"/>
              </a:stretch>
            </a:blipFill>
          </p:spPr>
        </p:sp>
      </p:grpSp>
      <p:sp>
        <p:nvSpPr>
          <p:cNvPr id="11" name="Freeform 11">
            <a:extLst>
              <a:ext uri="{FF2B5EF4-FFF2-40B4-BE49-F238E27FC236}">
                <a16:creationId xmlns:a16="http://schemas.microsoft.com/office/drawing/2014/main" id="{1400743B-3DED-EC65-790D-746DCB045BCD}"/>
              </a:ext>
            </a:extLst>
          </p:cNvPr>
          <p:cNvSpPr/>
          <p:nvPr/>
        </p:nvSpPr>
        <p:spPr>
          <a:xfrm rot="5400000">
            <a:off x="16473947" y="61454"/>
            <a:ext cx="1438275" cy="1315368"/>
          </a:xfrm>
          <a:custGeom>
            <a:avLst/>
            <a:gdLst/>
            <a:ahLst/>
            <a:cxnLst/>
            <a:rect l="l" t="t" r="r" b="b"/>
            <a:pathLst>
              <a:path w="1438275" h="1315368">
                <a:moveTo>
                  <a:pt x="0" y="0"/>
                </a:moveTo>
                <a:lnTo>
                  <a:pt x="1438275" y="0"/>
                </a:lnTo>
                <a:lnTo>
                  <a:pt x="1438275" y="1315367"/>
                </a:lnTo>
                <a:lnTo>
                  <a:pt x="0" y="1315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866C1D5F-8878-B96C-0E73-271024A78873}"/>
              </a:ext>
            </a:extLst>
          </p:cNvPr>
          <p:cNvSpPr txBox="1"/>
          <p:nvPr/>
        </p:nvSpPr>
        <p:spPr>
          <a:xfrm>
            <a:off x="685800" y="9525574"/>
            <a:ext cx="8324850" cy="570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l">
              <a:lnSpc>
                <a:spcPct val="150000"/>
              </a:lnSpc>
              <a:spcBef>
                <a:spcPct val="0"/>
              </a:spcBef>
            </a:pPr>
            <a:r>
              <a:rPr lang="en-US" sz="2800" b="1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Total Export Barrier: $850+ per artist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62780457-8BC3-0545-040E-84FC3F3F8452}"/>
              </a:ext>
            </a:extLst>
          </p:cNvPr>
          <p:cNvSpPr txBox="1"/>
          <p:nvPr/>
        </p:nvSpPr>
        <p:spPr>
          <a:xfrm>
            <a:off x="666750" y="6515100"/>
            <a:ext cx="8324850" cy="2797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l">
              <a:lnSpc>
                <a:spcPct val="150000"/>
              </a:lnSpc>
              <a:spcBef>
                <a:spcPct val="0"/>
              </a:spcBef>
            </a:pPr>
            <a:r>
              <a:rPr lang="en-US" sz="2500" b="1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Why?</a:t>
            </a: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Production cost: </a:t>
            </a:r>
            <a:r>
              <a:rPr lang="en-US" sz="2400" b="1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$200-$500</a:t>
            </a: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Mastering cost: </a:t>
            </a:r>
            <a:r>
              <a:rPr lang="en-US" sz="2400" b="1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$50-$200</a:t>
            </a: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Press kit: </a:t>
            </a:r>
            <a:r>
              <a:rPr lang="en-US" sz="2400" b="1" u="none" strike="noStrike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$50-$200</a:t>
            </a: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Distribution: </a:t>
            </a:r>
            <a:r>
              <a:rPr lang="en-US" sz="2400" b="1" spc="-48" dirty="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$20-$300/year</a:t>
            </a:r>
            <a:endParaRPr lang="en-US" sz="2400" b="1" u="none" strike="noStrike" spc="-48" dirty="0">
              <a:solidFill>
                <a:srgbClr val="FFFFFF"/>
              </a:solidFill>
              <a:latin typeface="TT Interphases"/>
              <a:ea typeface="TT Interphases"/>
              <a:cs typeface="TT Interphases"/>
              <a:sym typeface="TT Interphase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8F139DD-BEAF-AC5B-D540-FB8BCDBBEF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3800" y="9467850"/>
            <a:ext cx="2638425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819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2399</TotalTime>
  <Words>427</Words>
  <Application>Microsoft Office PowerPoint</Application>
  <PresentationFormat>Custom</PresentationFormat>
  <Paragraphs>90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TT Interphases Bold</vt:lpstr>
      <vt:lpstr>Cooper BT Light</vt:lpstr>
      <vt:lpstr>TT Interphases</vt:lpstr>
      <vt:lpstr>Arial</vt:lpstr>
      <vt:lpstr>Cooper BT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TAYUH FAVOUR</dc:creator>
  <cp:lastModifiedBy>tayuhfavour@gmail.com</cp:lastModifiedBy>
  <cp:revision>15</cp:revision>
  <dcterms:created xsi:type="dcterms:W3CDTF">2006-08-16T00:00:00Z</dcterms:created>
  <dcterms:modified xsi:type="dcterms:W3CDTF">2025-11-19T06:17:11Z</dcterms:modified>
  <dc:identifier>DAG49Z0cXAE</dc:identifier>
</cp:coreProperties>
</file>

<file path=docProps/thumbnail.jpeg>
</file>